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6" r:id="rId2"/>
  </p:sldMasterIdLst>
  <p:notesMasterIdLst>
    <p:notesMasterId r:id="rId35"/>
  </p:notesMasterIdLst>
  <p:sldIdLst>
    <p:sldId id="411" r:id="rId3"/>
    <p:sldId id="383" r:id="rId4"/>
    <p:sldId id="419" r:id="rId5"/>
    <p:sldId id="420" r:id="rId6"/>
    <p:sldId id="421" r:id="rId7"/>
    <p:sldId id="422" r:id="rId8"/>
    <p:sldId id="423" r:id="rId9"/>
    <p:sldId id="425" r:id="rId10"/>
    <p:sldId id="426" r:id="rId11"/>
    <p:sldId id="427" r:id="rId12"/>
    <p:sldId id="429" r:id="rId13"/>
    <p:sldId id="433" r:id="rId14"/>
    <p:sldId id="430" r:id="rId15"/>
    <p:sldId id="434" r:id="rId16"/>
    <p:sldId id="431" r:id="rId17"/>
    <p:sldId id="432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4" r:id="rId27"/>
    <p:sldId id="446" r:id="rId28"/>
    <p:sldId id="445" r:id="rId29"/>
    <p:sldId id="447" r:id="rId30"/>
    <p:sldId id="448" r:id="rId31"/>
    <p:sldId id="449" r:id="rId32"/>
    <p:sldId id="450" r:id="rId33"/>
    <p:sldId id="412" r:id="rId34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FE42981-CC55-4D80-BC8F-02BD0F62DEDC}">
          <p14:sldIdLst>
            <p14:sldId id="411"/>
            <p14:sldId id="383"/>
            <p14:sldId id="419"/>
            <p14:sldId id="420"/>
            <p14:sldId id="421"/>
            <p14:sldId id="422"/>
            <p14:sldId id="423"/>
            <p14:sldId id="425"/>
            <p14:sldId id="426"/>
            <p14:sldId id="427"/>
            <p14:sldId id="429"/>
            <p14:sldId id="433"/>
            <p14:sldId id="430"/>
            <p14:sldId id="434"/>
            <p14:sldId id="431"/>
            <p14:sldId id="432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4"/>
            <p14:sldId id="446"/>
            <p14:sldId id="445"/>
            <p14:sldId id="447"/>
            <p14:sldId id="448"/>
            <p14:sldId id="449"/>
            <p14:sldId id="450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DFF"/>
    <a:srgbClr val="A7F7FF"/>
    <a:srgbClr val="993300"/>
    <a:srgbClr val="D9CABD"/>
    <a:srgbClr val="820000"/>
    <a:srgbClr val="FF0000"/>
    <a:srgbClr val="AC462E"/>
    <a:srgbClr val="AE8D72"/>
    <a:srgbClr val="B3947B"/>
    <a:srgbClr val="977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6110" autoAdjust="0"/>
  </p:normalViewPr>
  <p:slideViewPr>
    <p:cSldViewPr>
      <p:cViewPr varScale="1">
        <p:scale>
          <a:sx n="111" d="100"/>
          <a:sy n="111" d="100"/>
        </p:scale>
        <p:origin x="16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2D58D-040D-45C3-9CFB-B22CAB1E3F2F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5154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15083-3B54-4C42-9D73-FA9F79C29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3"/>
            <a:ext cx="7851648" cy="1828800"/>
          </a:xfrm>
          <a:ln>
            <a:noFill/>
          </a:ln>
        </p:spPr>
        <p:txBody>
          <a:bodyPr vert="horz" tIns="0" rIns="1632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9"/>
            <a:ext cx="7854696" cy="1752600"/>
          </a:xfrm>
        </p:spPr>
        <p:txBody>
          <a:bodyPr lIns="0" rIns="16326"/>
          <a:lstStyle>
            <a:lvl1pPr marL="0" marR="40814" indent="0" algn="r">
              <a:buNone/>
              <a:defRPr>
                <a:solidFill>
                  <a:schemeClr val="tx1"/>
                </a:solidFill>
              </a:defRPr>
            </a:lvl1pPr>
            <a:lvl2pPr marL="408128" indent="0" algn="ctr">
              <a:buNone/>
            </a:lvl2pPr>
            <a:lvl3pPr marL="816258" indent="0" algn="ctr">
              <a:buNone/>
            </a:lvl3pPr>
            <a:lvl4pPr marL="1224386" indent="0" algn="ctr">
              <a:buNone/>
            </a:lvl4pPr>
            <a:lvl5pPr marL="1632515" indent="0" algn="ctr">
              <a:buNone/>
            </a:lvl5pPr>
            <a:lvl6pPr marL="2040646" indent="0" algn="ctr">
              <a:buNone/>
            </a:lvl6pPr>
            <a:lvl7pPr marL="2448774" indent="0" algn="ctr">
              <a:buNone/>
            </a:lvl7pPr>
            <a:lvl8pPr marL="2856904" indent="0" algn="ctr">
              <a:buNone/>
            </a:lvl8pPr>
            <a:lvl9pPr marL="326503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340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09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3" y="1316737"/>
            <a:ext cx="7772401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3" y="2704665"/>
            <a:ext cx="7772401" cy="1509712"/>
          </a:xfrm>
        </p:spPr>
        <p:txBody>
          <a:bodyPr lIns="40814" rIns="40814"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322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920087"/>
            <a:ext cx="4038600" cy="4434840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7"/>
            <a:ext cx="4038600" cy="4434840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283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04088"/>
            <a:ext cx="8229600" cy="1143000"/>
          </a:xfrm>
        </p:spPr>
        <p:txBody>
          <a:bodyPr tIns="40814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51"/>
            <a:ext cx="4040188" cy="659352"/>
          </a:xfrm>
        </p:spPr>
        <p:txBody>
          <a:bodyPr lIns="40814" tIns="0" rIns="40814" bIns="0" anchor="ctr">
            <a:noAutofit/>
          </a:bodyPr>
          <a:lstStyle>
            <a:lvl1pPr marL="0" indent="0">
              <a:buNone/>
              <a:defRPr sz="21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800" b="1"/>
            </a:lvl2pPr>
            <a:lvl3pPr>
              <a:buNone/>
              <a:defRPr sz="17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60"/>
            <a:ext cx="4041776" cy="654843"/>
          </a:xfrm>
        </p:spPr>
        <p:txBody>
          <a:bodyPr lIns="40814" tIns="0" rIns="40814" bIns="0" anchor="ctr"/>
          <a:lstStyle>
            <a:lvl1pPr marL="0" indent="0">
              <a:buNone/>
              <a:defRPr sz="21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800" b="1"/>
            </a:lvl2pPr>
            <a:lvl3pPr>
              <a:buNone/>
              <a:defRPr sz="1700" b="1"/>
            </a:lvl3pPr>
            <a:lvl4pPr>
              <a:buNone/>
              <a:defRPr sz="1400" b="1"/>
            </a:lvl4pPr>
            <a:lvl5pPr>
              <a:buNone/>
              <a:defRPr sz="14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1"/>
            <a:ext cx="4040188" cy="3845720"/>
          </a:xfrm>
        </p:spPr>
        <p:txBody>
          <a:bodyPr tIns="0"/>
          <a:lstStyle>
            <a:lvl1pPr>
              <a:defRPr sz="20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1"/>
            <a:ext cx="4041776" cy="3845720"/>
          </a:xfrm>
        </p:spPr>
        <p:txBody>
          <a:bodyPr tIns="0"/>
          <a:lstStyle>
            <a:lvl1pPr>
              <a:defRPr sz="20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88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04088"/>
            <a:ext cx="8305800" cy="1143000"/>
          </a:xfrm>
        </p:spPr>
        <p:txBody>
          <a:bodyPr vert="horz" tIns="408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208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890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4"/>
            <a:ext cx="2743200" cy="1162049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3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3"/>
            <a:ext cx="2743200" cy="4572000"/>
          </a:xfrm>
        </p:spPr>
        <p:txBody>
          <a:bodyPr lIns="16326" rIns="16326"/>
          <a:lstStyle>
            <a:lvl1pPr marL="0" indent="0" algn="l">
              <a:buNone/>
              <a:defRPr sz="1200"/>
            </a:lvl1pPr>
            <a:lvl2pPr indent="0" algn="l">
              <a:buNone/>
              <a:defRPr sz="1100"/>
            </a:lvl2pPr>
            <a:lvl3pPr indent="0" algn="l">
              <a:buNone/>
              <a:defRPr sz="900"/>
            </a:lvl3pPr>
            <a:lvl4pPr indent="0" algn="l">
              <a:buNone/>
              <a:defRPr sz="700"/>
            </a:lvl4pPr>
            <a:lvl5pPr indent="0" algn="l">
              <a:buNone/>
              <a:defRPr sz="7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1676403"/>
            <a:ext cx="5111750" cy="4572000"/>
          </a:xfrm>
        </p:spPr>
        <p:txBody>
          <a:bodyPr tIns="0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7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05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5" y="1108079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6" tIns="40814" rIns="81626" bIns="4081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5" y="5359773"/>
            <a:ext cx="155448" cy="15544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6" tIns="40814" rIns="81626" bIns="4081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76999"/>
            <a:ext cx="2212849" cy="1582620"/>
          </a:xfrm>
        </p:spPr>
        <p:txBody>
          <a:bodyPr vert="horz" lIns="40814" tIns="40814" rIns="40814" bIns="40814" anchor="b"/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8"/>
            <a:ext cx="2209800" cy="2179321"/>
          </a:xfrm>
        </p:spPr>
        <p:txBody>
          <a:bodyPr lIns="57137" rIns="40814" bIns="40814" anchor="t"/>
          <a:lstStyle>
            <a:lvl1pPr marL="0" indent="0" algn="l">
              <a:spcBef>
                <a:spcPts val="222"/>
              </a:spcBef>
              <a:buFontTx/>
              <a:buNone/>
              <a:defRPr sz="1100"/>
            </a:lvl1pPr>
            <a:lvl2pPr>
              <a:defRPr sz="11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1" y="6356351"/>
            <a:ext cx="609600" cy="365124"/>
          </a:xfrm>
        </p:spPr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5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9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00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818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67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74552C6-DDBF-44A9-8B8C-F55693220936}" type="datetimeFigureOut">
              <a:rPr lang="ru-RU" smtClean="0">
                <a:solidFill>
                  <a:srgbClr val="073E87"/>
                </a:solidFill>
              </a:rPr>
              <a:pPr/>
              <a:t>14.04.2022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0F19DA6-DA95-4D6F-8A00-7F57923BD9F2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3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3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626" tIns="40814" rIns="81626" bIns="40814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1" y="704088"/>
            <a:ext cx="8229600" cy="1143000"/>
          </a:xfrm>
          <a:prstGeom prst="rect">
            <a:avLst/>
          </a:prstGeom>
        </p:spPr>
        <p:txBody>
          <a:bodyPr vert="horz" lIns="0" tIns="40814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1" y="1935479"/>
            <a:ext cx="8229600" cy="4389120"/>
          </a:xfrm>
          <a:prstGeom prst="rect">
            <a:avLst/>
          </a:prstGeom>
        </p:spPr>
        <p:txBody>
          <a:bodyPr vert="horz" lIns="81626" tIns="40814" rIns="81626" bIns="40814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4552C6-DDBF-44A9-8B8C-F55693220936}" type="datetimeFigureOut">
              <a:rPr lang="ru-RU" smtClean="0"/>
              <a:t>14.04.2022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1" y="6356351"/>
            <a:ext cx="3352800" cy="36512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1" y="6356351"/>
            <a:ext cx="762001" cy="36512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F19DA6-DA95-4D6F-8A00-7F57923BD9F2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8" y="202410"/>
            <a:ext cx="9180548" cy="64922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4406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44877" indent="-24487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381" indent="-220389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58" indent="-22038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61136" indent="-18774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06013" indent="-18774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50890" indent="-18774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142" indent="-1632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9019" indent="-163251" algn="l" rtl="0" eaLnBrk="1" latinLnBrk="0" hangingPunct="1">
        <a:spcBef>
          <a:spcPct val="20000"/>
        </a:spcBef>
        <a:buClr>
          <a:schemeClr val="tx2"/>
        </a:buClr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03897" indent="-1632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162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2.w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7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png"/><Relationship Id="rId11" Type="http://schemas.openxmlformats.org/officeDocument/2006/relationships/image" Target="../media/image58.gif"/><Relationship Id="rId5" Type="http://schemas.openxmlformats.org/officeDocument/2006/relationships/image" Target="../media/image22.wmf"/><Relationship Id="rId10" Type="http://schemas.openxmlformats.org/officeDocument/2006/relationships/image" Target="../media/image56.w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55777" y="6381330"/>
            <a:ext cx="6399482" cy="46996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3361" y="962686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TextBox 10"/>
          <p:cNvSpPr txBox="1"/>
          <p:nvPr/>
        </p:nvSpPr>
        <p:spPr>
          <a:xfrm>
            <a:off x="1" y="1070395"/>
            <a:ext cx="9143998" cy="171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Участие в </a:t>
            </a:r>
            <a:r>
              <a:rPr lang="ru-RU" sz="2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командно-штабном учении </a:t>
            </a:r>
            <a:r>
              <a:rPr lang="ru-RU" sz="20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органами управления и силами Свердловской областной подсистемы единой государственной системы предупреждения и ликвидации чрезвычайных ситуаций по отработке вопросов ликвидации чрезвычайных ситуаций, возникающих в результате природных пожаров, защиты населенных пунктов, объектов экономики и социальной инфраструктуры от лесных пожаров, а также безаварийного пропуска </a:t>
            </a:r>
            <a:r>
              <a:rPr lang="ru-RU" sz="2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весеннего половодья </a:t>
            </a:r>
            <a:r>
              <a:rPr lang="ru-RU" sz="20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2022 году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756196"/>
            <a:ext cx="9143999" cy="12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lnSpc>
                <a:spcPts val="1800"/>
              </a:lnSpc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Тема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«Отработка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вопросов ликвидации чрезвычайных ситуаций, возникающих в результате природных пожаров, защиты населенных пунктов, объектов экономики и социальной инфраструктуры от лесных пожаров, а также безаварийного пропуска весеннего половодья в 2022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году»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4773" y="4196356"/>
            <a:ext cx="8915400" cy="12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ПРОДОЛЖИТЕЛЬНОСТЬ: с 12 по 14 апреля 2022 года: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Астрономическое время: 60 часов (с 06.00 (мест.) 12 апреля 2022 года до 18.00 (мест.) 14 апреля 2022 года).</a:t>
            </a:r>
          </a:p>
          <a:p>
            <a:pPr algn="just">
              <a:lnSpc>
                <a:spcPts val="1800"/>
              </a:lnSpc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Оперативное время: 780 часов (с 06.00 (мест.) 12 апреля 2022 года до 18.00 (мест.) 14 мая 2022 года).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11760" y="6211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200" b="1" dirty="0" err="1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пгт</a:t>
            </a:r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 Верх-Нейвинский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2022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</p:spTree>
    <p:extLst>
      <p:ext uri="{BB962C8B-B14F-4D97-AF65-F5344CB8AC3E}">
        <p14:creationId xmlns:p14="http://schemas.microsoft.com/office/powerpoint/2010/main" val="14764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Доведение сигналов руководящему составу и работникам органов управления РСЧС и ГО, ТО ФОИВ, ОИВ, ОМСУ и организаций оперативным дежурным ЕДДС городского округа Верх-Нейвинский 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849" y="4603294"/>
            <a:ext cx="3697095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Получение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сигналов: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ЭТАП 0909 0909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 – </a:t>
            </a:r>
            <a:r>
              <a:rPr kumimoji="0" lang="ru-RU" sz="1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ачало очередного этапа командно-штабных учений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ГРОЗА 4545 </a:t>
            </a:r>
            <a:r>
              <a:rPr lang="ru-RU" sz="16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6969 – </a:t>
            </a:r>
            <a:r>
              <a:rPr lang="ru-RU" sz="1600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вводная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по чрезвычайной </a:t>
            </a:r>
            <a:r>
              <a:rPr lang="ru-RU" sz="1600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ситуации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БЕГ </a:t>
            </a:r>
            <a:r>
              <a:rPr lang="ru-RU" sz="16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0011 </a:t>
            </a:r>
            <a:r>
              <a:rPr lang="ru-RU" sz="16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0022 – </a:t>
            </a:r>
            <a:r>
              <a:rPr lang="ru-RU" sz="1600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введение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режима чрезвычайной </a:t>
            </a:r>
            <a:r>
              <a:rPr lang="ru-RU" sz="1600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ситуации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9" y="1052736"/>
            <a:ext cx="3697095" cy="35505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83968" y="1083380"/>
            <a:ext cx="4572000" cy="4524315"/>
          </a:xfrm>
          <a:prstGeom prst="rect">
            <a:avLst/>
          </a:prstGeom>
          <a:solidFill>
            <a:srgbClr val="EBFDFF"/>
          </a:solidFill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ВВОДНАЯ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13 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апреля </a:t>
            </a:r>
            <a:r>
              <a:rPr lang="ru-RU" sz="16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2022 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года в 04.00 (</a:t>
            </a:r>
            <a:r>
              <a:rPr lang="ru-RU" sz="1600" dirty="0" err="1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мск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) дежурному ЕДДС городского округа Верх-Нейвинский поступило сообщение от дежурного цеха №31 ОАО «УЭХК» Петрова А.Д. о том, что в связи с продолжительными и обильными осадками в виде дождя на территории городского округа Верх-Нейвинский, а также интенсивным сбросом воды с Верх-Нейвинского водохранилища (более 5 м</a:t>
            </a:r>
            <a:r>
              <a:rPr lang="ru-RU" sz="1600" baseline="300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3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/с) и не способностью пропуска такого количества воды через русло реки </a:t>
            </a:r>
            <a:r>
              <a:rPr lang="ru-RU" sz="1600" dirty="0" err="1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Нейва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, уровень воды в районе улиц </a:t>
            </a:r>
            <a:r>
              <a:rPr lang="ru-RU" sz="1600" dirty="0" err="1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Нейвинская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, Луговая, Ленина поднялся выше критического, что привело к подтоплению 30 частных жилых домов и прилегающих территорий. 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Требуется эвакуация пострадавшего населения.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Метеорологическая обстановка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: +15С</a:t>
            </a:r>
            <a:r>
              <a:rPr lang="ru-RU" sz="1600" baseline="300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o</a:t>
            </a:r>
            <a:r>
              <a:rPr lang="ru-RU" sz="16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, ветер южный 5м/с., обильные осадки в виде дождя.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8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8" t="9278" r="12539" b="5665"/>
          <a:stretch/>
        </p:blipFill>
        <p:spPr bwMode="auto">
          <a:xfrm>
            <a:off x="278000" y="1404989"/>
            <a:ext cx="8632513" cy="541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5" name="Text Box 2"/>
          <p:cNvSpPr txBox="1">
            <a:spLocks noChangeArrowheads="1"/>
          </p:cNvSpPr>
          <p:nvPr/>
        </p:nvSpPr>
        <p:spPr bwMode="auto">
          <a:xfrm>
            <a:off x="264861" y="965254"/>
            <a:ext cx="8632513" cy="605117"/>
          </a:xfrm>
          <a:prstGeom prst="rect">
            <a:avLst/>
          </a:prstGeom>
          <a:solidFill>
            <a:srgbClr val="204D84"/>
          </a:solidFill>
          <a:ln w="25400" cmpd="thickThin">
            <a:solidFill>
              <a:srgbClr val="89A4A7"/>
            </a:solidFill>
            <a:miter lim="800000"/>
            <a:headEnd/>
            <a:tailEnd/>
          </a:ln>
        </p:spPr>
        <p:txBody>
          <a:bodyPr lIns="51873" tIns="0" rIns="51873" bIns="0" anchor="ctr" anchorCtr="1">
            <a:noAutofit/>
          </a:bodyPr>
          <a:lstStyle/>
          <a:p>
            <a:pPr algn="ctr" defTabSz="519869" eaLnBrk="0" hangingPunct="0"/>
            <a:r>
              <a:rPr lang="ru-RU" altLang="ru-RU" sz="1170" kern="13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170" kern="1300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ФАКТУ ПОДТОПЛЕНИЯ </a:t>
            </a:r>
            <a:r>
              <a:rPr lang="ru-RU" altLang="ru-RU" sz="1170" kern="1300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НА ТЕРРИТОРИИ ГОРОДСКОГО</a:t>
            </a:r>
            <a:r>
              <a:rPr lang="ru-RU" altLang="ru-RU" sz="1170" kern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70" kern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r>
              <a:rPr lang="ru-RU" sz="1170" kern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70" kern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ВЕРХ-НЕЙВИНСКИЙ</a:t>
            </a:r>
            <a:endParaRPr lang="ru-RU" sz="1170" kern="13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519869" eaLnBrk="0" hangingPunct="0"/>
            <a:r>
              <a:rPr lang="ru-RU" sz="1170" kern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на13.04.2022 г.)</a:t>
            </a:r>
            <a:endParaRPr lang="ru-RU" sz="1170" kern="1300" dirty="0">
              <a:solidFill>
                <a:schemeClr val="bg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50" name="Line 352"/>
          <p:cNvSpPr>
            <a:spLocks noChangeShapeType="1"/>
          </p:cNvSpPr>
          <p:nvPr/>
        </p:nvSpPr>
        <p:spPr bwMode="auto">
          <a:xfrm>
            <a:off x="1403585" y="2577200"/>
            <a:ext cx="2652" cy="8832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grpSp>
        <p:nvGrpSpPr>
          <p:cNvPr id="98" name="Группа 97"/>
          <p:cNvGrpSpPr/>
          <p:nvPr/>
        </p:nvGrpSpPr>
        <p:grpSpPr>
          <a:xfrm>
            <a:off x="301068" y="1728462"/>
            <a:ext cx="1063652" cy="908450"/>
            <a:chOff x="93664" y="893760"/>
            <a:chExt cx="1273182" cy="1087402"/>
          </a:xfrm>
        </p:grpSpPr>
        <p:sp>
          <p:nvSpPr>
            <p:cNvPr id="1045" name="Rectangle 344"/>
            <p:cNvSpPr>
              <a:spLocks noChangeArrowheads="1"/>
            </p:cNvSpPr>
            <p:nvPr/>
          </p:nvSpPr>
          <p:spPr bwMode="auto">
            <a:xfrm>
              <a:off x="93664" y="893760"/>
              <a:ext cx="1079500" cy="108108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6296" tIns="38147" rIns="76296" bIns="38147" anchor="ctr"/>
            <a:lstStyle/>
            <a:p>
              <a:endParaRPr lang="ru-RU" sz="1504"/>
            </a:p>
          </p:txBody>
        </p:sp>
        <p:grpSp>
          <p:nvGrpSpPr>
            <p:cNvPr id="1046" name="Group 345"/>
            <p:cNvGrpSpPr>
              <a:grpSpLocks/>
            </p:cNvGrpSpPr>
            <p:nvPr/>
          </p:nvGrpSpPr>
          <p:grpSpPr bwMode="auto">
            <a:xfrm>
              <a:off x="928689" y="1777994"/>
              <a:ext cx="133350" cy="111125"/>
              <a:chOff x="6078" y="926"/>
              <a:chExt cx="129" cy="96"/>
            </a:xfrm>
          </p:grpSpPr>
          <p:sp>
            <p:nvSpPr>
              <p:cNvPr id="1244" name="Oval 346"/>
              <p:cNvSpPr>
                <a:spLocks noChangeArrowheads="1"/>
              </p:cNvSpPr>
              <p:nvPr/>
            </p:nvSpPr>
            <p:spPr bwMode="auto">
              <a:xfrm>
                <a:off x="6078" y="926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lIns="76296" tIns="38147" rIns="76296" bIns="38147" anchor="ctr"/>
              <a:lstStyle/>
              <a:p>
                <a:endParaRPr lang="ru-RU" sz="1504"/>
              </a:p>
            </p:txBody>
          </p:sp>
          <p:sp>
            <p:nvSpPr>
              <p:cNvPr id="1245" name="Rectangle 347"/>
              <p:cNvSpPr>
                <a:spLocks noChangeArrowheads="1"/>
              </p:cNvSpPr>
              <p:nvPr/>
            </p:nvSpPr>
            <p:spPr bwMode="auto">
              <a:xfrm>
                <a:off x="6127" y="926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lIns="76296" tIns="38147" rIns="76296" bIns="38147" anchor="ctr"/>
              <a:lstStyle/>
              <a:p>
                <a:endParaRPr lang="ru-RU" sz="1504"/>
              </a:p>
            </p:txBody>
          </p:sp>
        </p:grpSp>
        <p:sp>
          <p:nvSpPr>
            <p:cNvPr id="1047" name="Rectangle 348"/>
            <p:cNvSpPr>
              <a:spLocks noChangeArrowheads="1"/>
            </p:cNvSpPr>
            <p:nvPr/>
          </p:nvSpPr>
          <p:spPr bwMode="auto">
            <a:xfrm>
              <a:off x="95146" y="1763707"/>
              <a:ext cx="1052721" cy="21678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52102" tIns="26053" rIns="52102" bIns="26053">
              <a:spAutoFit/>
            </a:bodyPr>
            <a:lstStyle/>
            <a:p>
              <a:pPr algn="just" defTabSz="432340" eaLnBrk="0" hangingPunct="0"/>
              <a:r>
                <a:rPr lang="ru-RU" sz="835" b="1" dirty="0" err="1">
                  <a:latin typeface="Times New Roman" pitchFamily="18" charset="0"/>
                  <a:cs typeface="Times New Roman" pitchFamily="18" charset="0"/>
                </a:rPr>
                <a:t>аэр</a:t>
              </a:r>
              <a:r>
                <a:rPr lang="ru-RU" sz="835" b="1" dirty="0">
                  <a:latin typeface="Times New Roman" pitchFamily="18" charset="0"/>
                  <a:cs typeface="Times New Roman" pitchFamily="18" charset="0"/>
                </a:rPr>
                <a:t>. Жуковский</a:t>
              </a:r>
              <a:endParaRPr lang="ru-RU" sz="835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8" name="Rectangle 349"/>
            <p:cNvSpPr>
              <a:spLocks noChangeArrowheads="1"/>
            </p:cNvSpPr>
            <p:nvPr/>
          </p:nvSpPr>
          <p:spPr bwMode="auto">
            <a:xfrm>
              <a:off x="466903" y="1446209"/>
              <a:ext cx="709259" cy="21678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52102" tIns="26053" rIns="52102" bIns="26053">
              <a:spAutoFit/>
            </a:bodyPr>
            <a:lstStyle/>
            <a:p>
              <a:pPr algn="just" defTabSz="432340" eaLnBrk="0" hangingPunct="0"/>
              <a:r>
                <a:rPr lang="ru-RU" sz="835" b="1" dirty="0">
                  <a:latin typeface="Times New Roman" pitchFamily="18" charset="0"/>
                  <a:cs typeface="Times New Roman" pitchFamily="18" charset="0"/>
                </a:rPr>
                <a:t>МОСКВА</a:t>
              </a:r>
            </a:p>
          </p:txBody>
        </p:sp>
        <p:graphicFrame>
          <p:nvGraphicFramePr>
            <p:cNvPr id="1027" name="Object 350"/>
            <p:cNvGraphicFramePr>
              <a:graphicFrameLocks/>
            </p:cNvGraphicFramePr>
            <p:nvPr/>
          </p:nvGraphicFramePr>
          <p:xfrm>
            <a:off x="195264" y="1363658"/>
            <a:ext cx="282575" cy="3111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8" name="Clip" r:id="rId4" imgW="1848520" imgH="2286519" progId="">
                    <p:embed/>
                  </p:oleObj>
                </mc:Choice>
                <mc:Fallback>
                  <p:oleObj name="Clip" r:id="rId4" imgW="1848520" imgH="2286519" progId="">
                    <p:embed/>
                    <p:pic>
                      <p:nvPicPr>
                        <p:cNvPr id="1027" name="Object 35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264" y="1363658"/>
                          <a:ext cx="282575" cy="3111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" name="Line 351"/>
            <p:cNvSpPr>
              <a:spLocks noChangeShapeType="1"/>
            </p:cNvSpPr>
            <p:nvPr/>
          </p:nvSpPr>
          <p:spPr bwMode="auto">
            <a:xfrm>
              <a:off x="1022358" y="1981162"/>
              <a:ext cx="344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504"/>
            </a:p>
          </p:txBody>
        </p:sp>
        <p:grpSp>
          <p:nvGrpSpPr>
            <p:cNvPr id="1055" name="Group 361"/>
            <p:cNvGrpSpPr>
              <a:grpSpLocks/>
            </p:cNvGrpSpPr>
            <p:nvPr/>
          </p:nvGrpSpPr>
          <p:grpSpPr bwMode="auto">
            <a:xfrm>
              <a:off x="263525" y="925506"/>
              <a:ext cx="730250" cy="533397"/>
              <a:chOff x="2105" y="2742"/>
              <a:chExt cx="460" cy="336"/>
            </a:xfrm>
          </p:grpSpPr>
          <p:grpSp>
            <p:nvGrpSpPr>
              <p:cNvPr id="1235" name="Group 362"/>
              <p:cNvGrpSpPr>
                <a:grpSpLocks/>
              </p:cNvGrpSpPr>
              <p:nvPr/>
            </p:nvGrpSpPr>
            <p:grpSpPr bwMode="auto">
              <a:xfrm>
                <a:off x="2128" y="2762"/>
                <a:ext cx="101" cy="316"/>
                <a:chOff x="3313" y="1709"/>
                <a:chExt cx="84" cy="408"/>
              </a:xfrm>
            </p:grpSpPr>
            <p:grpSp>
              <p:nvGrpSpPr>
                <p:cNvPr id="1237" name="Group 363"/>
                <p:cNvGrpSpPr>
                  <a:grpSpLocks noChangeAspect="1"/>
                </p:cNvGrpSpPr>
                <p:nvPr/>
              </p:nvGrpSpPr>
              <p:grpSpPr bwMode="auto">
                <a:xfrm>
                  <a:off x="3313" y="1709"/>
                  <a:ext cx="78" cy="408"/>
                  <a:chOff x="668" y="2135"/>
                  <a:chExt cx="389" cy="3020"/>
                </a:xfrm>
              </p:grpSpPr>
              <p:sp>
                <p:nvSpPr>
                  <p:cNvPr id="1240" name="Freeform 364"/>
                  <p:cNvSpPr>
                    <a:spLocks noChangeAspect="1"/>
                  </p:cNvSpPr>
                  <p:nvPr/>
                </p:nvSpPr>
                <p:spPr bwMode="auto">
                  <a:xfrm>
                    <a:off x="973" y="2135"/>
                    <a:ext cx="84" cy="3001"/>
                  </a:xfrm>
                  <a:custGeom>
                    <a:avLst/>
                    <a:gdLst>
                      <a:gd name="T0" fmla="*/ 41 w 84"/>
                      <a:gd name="T1" fmla="*/ 0 h 3001"/>
                      <a:gd name="T2" fmla="*/ 83 w 84"/>
                      <a:gd name="T3" fmla="*/ 0 h 3001"/>
                      <a:gd name="T4" fmla="*/ 83 w 84"/>
                      <a:gd name="T5" fmla="*/ 3000 h 3001"/>
                      <a:gd name="T6" fmla="*/ 0 w 84"/>
                      <a:gd name="T7" fmla="*/ 3000 h 3001"/>
                      <a:gd name="T8" fmla="*/ 41 w 84"/>
                      <a:gd name="T9" fmla="*/ 0 h 30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4"/>
                      <a:gd name="T16" fmla="*/ 0 h 3001"/>
                      <a:gd name="T17" fmla="*/ 84 w 84"/>
                      <a:gd name="T18" fmla="*/ 3001 h 30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4" h="3001">
                        <a:moveTo>
                          <a:pt x="41" y="0"/>
                        </a:moveTo>
                        <a:lnTo>
                          <a:pt x="83" y="0"/>
                        </a:lnTo>
                        <a:lnTo>
                          <a:pt x="83" y="3000"/>
                        </a:lnTo>
                        <a:lnTo>
                          <a:pt x="0" y="3000"/>
                        </a:lnTo>
                        <a:lnTo>
                          <a:pt x="41" y="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99933"/>
                      </a:gs>
                      <a:gs pos="100000">
                        <a:srgbClr val="7A7A29"/>
                      </a:gs>
                    </a:gsLst>
                    <a:lin ang="0" scaled="1"/>
                  </a:gra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sz="1504"/>
                  </a:p>
                </p:txBody>
              </p:sp>
              <p:sp>
                <p:nvSpPr>
                  <p:cNvPr id="1241" name="Freeform 365"/>
                  <p:cNvSpPr>
                    <a:spLocks noChangeAspect="1"/>
                  </p:cNvSpPr>
                  <p:nvPr/>
                </p:nvSpPr>
                <p:spPr bwMode="auto">
                  <a:xfrm>
                    <a:off x="668" y="2153"/>
                    <a:ext cx="122" cy="3002"/>
                  </a:xfrm>
                  <a:custGeom>
                    <a:avLst/>
                    <a:gdLst>
                      <a:gd name="T0" fmla="*/ 57 w 121"/>
                      <a:gd name="T1" fmla="*/ 0 h 3001"/>
                      <a:gd name="T2" fmla="*/ 111 w 121"/>
                      <a:gd name="T3" fmla="*/ 0 h 3001"/>
                      <a:gd name="T4" fmla="*/ 120 w 121"/>
                      <a:gd name="T5" fmla="*/ 3000 h 3001"/>
                      <a:gd name="T6" fmla="*/ 0 w 121"/>
                      <a:gd name="T7" fmla="*/ 3000 h 3001"/>
                      <a:gd name="T8" fmla="*/ 57 w 121"/>
                      <a:gd name="T9" fmla="*/ 0 h 30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1"/>
                      <a:gd name="T16" fmla="*/ 0 h 3001"/>
                      <a:gd name="T17" fmla="*/ 121 w 121"/>
                      <a:gd name="T18" fmla="*/ 3001 h 30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1" h="3001">
                        <a:moveTo>
                          <a:pt x="57" y="0"/>
                        </a:moveTo>
                        <a:lnTo>
                          <a:pt x="111" y="0"/>
                        </a:lnTo>
                        <a:lnTo>
                          <a:pt x="120" y="3000"/>
                        </a:lnTo>
                        <a:lnTo>
                          <a:pt x="0" y="3000"/>
                        </a:lnTo>
                        <a:lnTo>
                          <a:pt x="57" y="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663300"/>
                      </a:gs>
                      <a:gs pos="100000">
                        <a:srgbClr val="522900"/>
                      </a:gs>
                    </a:gsLst>
                    <a:lin ang="0" scaled="1"/>
                  </a:gra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sz="1504"/>
                  </a:p>
                </p:txBody>
              </p:sp>
            </p:grpSp>
            <p:sp>
              <p:nvSpPr>
                <p:cNvPr id="1238" name="Oval 366"/>
                <p:cNvSpPr>
                  <a:spLocks noChangeAspect="1" noChangeArrowheads="1"/>
                </p:cNvSpPr>
                <p:nvPr/>
              </p:nvSpPr>
              <p:spPr bwMode="auto">
                <a:xfrm>
                  <a:off x="3383" y="1940"/>
                  <a:ext cx="14" cy="9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296" tIns="38147" rIns="76296" bIns="38147" anchor="ctr"/>
                <a:lstStyle/>
                <a:p>
                  <a:endParaRPr lang="ru-RU" sz="1504"/>
                </a:p>
              </p:txBody>
            </p:sp>
            <p:sp>
              <p:nvSpPr>
                <p:cNvPr id="1239" name="Oval 367"/>
                <p:cNvSpPr>
                  <a:spLocks noChangeAspect="1" noChangeArrowheads="1"/>
                </p:cNvSpPr>
                <p:nvPr/>
              </p:nvSpPr>
              <p:spPr bwMode="auto">
                <a:xfrm>
                  <a:off x="3378" y="1722"/>
                  <a:ext cx="14" cy="9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296" tIns="38147" rIns="76296" bIns="38147" anchor="ctr"/>
                <a:lstStyle/>
                <a:p>
                  <a:endParaRPr lang="ru-RU" sz="1504"/>
                </a:p>
              </p:txBody>
            </p:sp>
          </p:grpSp>
          <p:pic>
            <p:nvPicPr>
              <p:cNvPr id="1236" name="Picture 368" descr="флаг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05" y="2742"/>
                <a:ext cx="46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8" name="Text Box 369"/>
            <p:cNvSpPr txBox="1">
              <a:spLocks noChangeArrowheads="1"/>
            </p:cNvSpPr>
            <p:nvPr/>
          </p:nvSpPr>
          <p:spPr bwMode="auto">
            <a:xfrm>
              <a:off x="293688" y="1042988"/>
              <a:ext cx="657225" cy="1230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521196">
                <a:defRPr/>
              </a:pPr>
              <a:r>
                <a:rPr lang="ru-RU" sz="66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МЧС России</a:t>
              </a: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301068" y="2808249"/>
            <a:ext cx="902263" cy="902263"/>
            <a:chOff x="93163" y="2033506"/>
            <a:chExt cx="1080000" cy="1080000"/>
          </a:xfrm>
        </p:grpSpPr>
        <p:sp>
          <p:nvSpPr>
            <p:cNvPr id="1042" name="Rectangle 182"/>
            <p:cNvSpPr>
              <a:spLocks noChangeArrowheads="1"/>
            </p:cNvSpPr>
            <p:nvPr/>
          </p:nvSpPr>
          <p:spPr bwMode="auto">
            <a:xfrm>
              <a:off x="93163" y="2033506"/>
              <a:ext cx="1080000" cy="108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6296" tIns="38147" rIns="76296" bIns="38147" anchor="ctr"/>
            <a:lstStyle/>
            <a:p>
              <a:endParaRPr lang="ru-RU" sz="1504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026" name="Object 183"/>
            <p:cNvGraphicFramePr>
              <a:graphicFrameLocks/>
            </p:cNvGraphicFramePr>
            <p:nvPr>
              <p:extLst/>
            </p:nvPr>
          </p:nvGraphicFramePr>
          <p:xfrm>
            <a:off x="198582" y="2608240"/>
            <a:ext cx="282575" cy="312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9" name="Clip" r:id="rId7" imgW="1848520" imgH="2286519" progId="">
                    <p:embed/>
                  </p:oleObj>
                </mc:Choice>
                <mc:Fallback>
                  <p:oleObj name="Clip" r:id="rId7" imgW="1848520" imgH="2286519" progId="">
                    <p:embed/>
                    <p:pic>
                      <p:nvPicPr>
                        <p:cNvPr id="1026" name="Object 18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582" y="2608240"/>
                          <a:ext cx="282575" cy="312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Rectangle 192"/>
            <p:cNvSpPr>
              <a:spLocks noChangeArrowheads="1"/>
            </p:cNvSpPr>
            <p:nvPr/>
          </p:nvSpPr>
          <p:spPr bwMode="auto">
            <a:xfrm>
              <a:off x="113573" y="2856943"/>
              <a:ext cx="1008062" cy="21678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52102" tIns="26053" rIns="52102" bIns="26053">
              <a:spAutoFit/>
            </a:bodyPr>
            <a:lstStyle/>
            <a:p>
              <a:pPr algn="just" defTabSz="432340" eaLnBrk="0" hangingPunct="0"/>
              <a:r>
                <a:rPr lang="ru-RU" sz="835" b="1" dirty="0">
                  <a:latin typeface="Times New Roman" pitchFamily="18" charset="0"/>
                  <a:cs typeface="Times New Roman" pitchFamily="18" charset="0"/>
                </a:rPr>
                <a:t>Екатеринбург</a:t>
              </a:r>
            </a:p>
          </p:txBody>
        </p:sp>
        <p:grpSp>
          <p:nvGrpSpPr>
            <p:cNvPr id="1058" name="Group 418"/>
            <p:cNvGrpSpPr>
              <a:grpSpLocks/>
            </p:cNvGrpSpPr>
            <p:nvPr/>
          </p:nvGrpSpPr>
          <p:grpSpPr bwMode="auto">
            <a:xfrm>
              <a:off x="312798" y="2270034"/>
              <a:ext cx="503237" cy="485775"/>
              <a:chOff x="3527" y="1270"/>
              <a:chExt cx="381" cy="396"/>
            </a:xfrm>
          </p:grpSpPr>
          <p:sp>
            <p:nvSpPr>
              <p:cNvPr id="130" name="Freeform 419"/>
              <p:cNvSpPr>
                <a:spLocks/>
              </p:cNvSpPr>
              <p:nvPr/>
            </p:nvSpPr>
            <p:spPr bwMode="auto">
              <a:xfrm>
                <a:off x="3527" y="1270"/>
                <a:ext cx="381" cy="19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00" y="0"/>
                  </a:cxn>
                  <a:cxn ang="0">
                    <a:pos x="381" y="195"/>
                  </a:cxn>
                  <a:cxn ang="0">
                    <a:pos x="3" y="192"/>
                  </a:cxn>
                  <a:cxn ang="0">
                    <a:pos x="0" y="6"/>
                  </a:cxn>
                </a:cxnLst>
                <a:rect l="0" t="0" r="r" b="b"/>
                <a:pathLst>
                  <a:path w="381" h="195">
                    <a:moveTo>
                      <a:pt x="0" y="6"/>
                    </a:moveTo>
                    <a:lnTo>
                      <a:pt x="300" y="0"/>
                    </a:lnTo>
                    <a:lnTo>
                      <a:pt x="381" y="195"/>
                    </a:lnTo>
                    <a:lnTo>
                      <a:pt x="3" y="192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C9B6"/>
                  </a:gs>
                  <a:gs pos="50000">
                    <a:schemeClr val="bg1"/>
                  </a:gs>
                  <a:gs pos="100000">
                    <a:srgbClr val="E8C9B6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504">
                  <a:latin typeface="Arial" pitchFamily="34" charset="0"/>
                </a:endParaRPr>
              </a:p>
            </p:txBody>
          </p:sp>
          <p:sp>
            <p:nvSpPr>
              <p:cNvPr id="1219" name="Rectangle 19"/>
              <p:cNvSpPr>
                <a:spLocks noChangeArrowheads="1"/>
              </p:cNvSpPr>
              <p:nvPr/>
            </p:nvSpPr>
            <p:spPr bwMode="auto">
              <a:xfrm>
                <a:off x="3571" y="1330"/>
                <a:ext cx="323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48895" tIns="24449" rIns="48895" bIns="24449">
                <a:spAutoFit/>
              </a:bodyPr>
              <a:lstStyle/>
              <a:p>
                <a:pPr defTabSz="488041" eaLnBrk="0" hangingPunct="0"/>
                <a:r>
                  <a:rPr lang="ru-RU" sz="501" b="1" dirty="0">
                    <a:latin typeface="Times New Roman" pitchFamily="18" charset="0"/>
                    <a:cs typeface="Times New Roman" pitchFamily="18" charset="0"/>
                  </a:rPr>
                  <a:t>ГУ МЧС</a:t>
                </a:r>
              </a:p>
            </p:txBody>
          </p:sp>
          <p:sp>
            <p:nvSpPr>
              <p:cNvPr id="1220" name="Line 12"/>
              <p:cNvSpPr>
                <a:spLocks noChangeShapeType="1"/>
              </p:cNvSpPr>
              <p:nvPr/>
            </p:nvSpPr>
            <p:spPr bwMode="auto">
              <a:xfrm>
                <a:off x="3527" y="1318"/>
                <a:ext cx="31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1" name="Line 13"/>
              <p:cNvSpPr>
                <a:spLocks noChangeShapeType="1"/>
              </p:cNvSpPr>
              <p:nvPr/>
            </p:nvSpPr>
            <p:spPr bwMode="auto">
              <a:xfrm>
                <a:off x="3527" y="1425"/>
                <a:ext cx="36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2" name="Line 15"/>
              <p:cNvSpPr>
                <a:spLocks noChangeShapeType="1"/>
              </p:cNvSpPr>
              <p:nvPr/>
            </p:nvSpPr>
            <p:spPr bwMode="auto">
              <a:xfrm>
                <a:off x="3823" y="1271"/>
                <a:ext cx="85" cy="19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3" name="Line 16"/>
              <p:cNvSpPr>
                <a:spLocks noChangeShapeType="1"/>
              </p:cNvSpPr>
              <p:nvPr/>
            </p:nvSpPr>
            <p:spPr bwMode="auto">
              <a:xfrm flipH="1">
                <a:off x="3527" y="1468"/>
                <a:ext cx="381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4" name="Line 17"/>
              <p:cNvSpPr>
                <a:spLocks noChangeShapeType="1"/>
              </p:cNvSpPr>
              <p:nvPr/>
            </p:nvSpPr>
            <p:spPr bwMode="auto">
              <a:xfrm>
                <a:off x="3527" y="1271"/>
                <a:ext cx="0" cy="39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5" name="Line 18"/>
              <p:cNvSpPr>
                <a:spLocks noChangeShapeType="1"/>
              </p:cNvSpPr>
              <p:nvPr/>
            </p:nvSpPr>
            <p:spPr bwMode="auto">
              <a:xfrm>
                <a:off x="3527" y="1271"/>
                <a:ext cx="296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</p:grpSp>
      </p:grpSp>
      <p:sp>
        <p:nvSpPr>
          <p:cNvPr id="1084" name="Rectangle 346"/>
          <p:cNvSpPr>
            <a:spLocks noChangeArrowheads="1"/>
          </p:cNvSpPr>
          <p:nvPr/>
        </p:nvSpPr>
        <p:spPr bwMode="auto">
          <a:xfrm>
            <a:off x="7820631" y="120025"/>
            <a:ext cx="1067626" cy="1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296" tIns="38147" rIns="76296" bIns="38147" anchor="ctr"/>
          <a:lstStyle/>
          <a:p>
            <a:pPr algn="ctr"/>
            <a:r>
              <a:rPr lang="ru-RU" sz="1170" dirty="0">
                <a:solidFill>
                  <a:schemeClr val="bg1"/>
                </a:solidFill>
                <a:latin typeface="Times New Roman" pitchFamily="18" charset="0"/>
              </a:rPr>
              <a:t>По </a:t>
            </a:r>
            <a:r>
              <a:rPr lang="ru-RU" sz="1170" dirty="0" smtClean="0">
                <a:solidFill>
                  <a:schemeClr val="bg1"/>
                </a:solidFill>
                <a:latin typeface="Times New Roman" pitchFamily="18" charset="0"/>
              </a:rPr>
              <a:t>учению</a:t>
            </a:r>
            <a:endParaRPr lang="ru-RU" sz="117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85" name="Oval 121"/>
          <p:cNvSpPr>
            <a:spLocks noChangeArrowheads="1"/>
          </p:cNvSpPr>
          <p:nvPr/>
        </p:nvSpPr>
        <p:spPr bwMode="auto">
          <a:xfrm>
            <a:off x="3154124" y="4532123"/>
            <a:ext cx="210528" cy="21052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367" tIns="38184" rIns="76367" bIns="38184" anchor="ctr"/>
          <a:lstStyle/>
          <a:p>
            <a:endParaRPr lang="ru-RU" sz="1504"/>
          </a:p>
        </p:txBody>
      </p:sp>
      <p:sp>
        <p:nvSpPr>
          <p:cNvPr id="1099" name="Line 173"/>
          <p:cNvSpPr>
            <a:spLocks noChangeShapeType="1"/>
          </p:cNvSpPr>
          <p:nvPr/>
        </p:nvSpPr>
        <p:spPr bwMode="auto">
          <a:xfrm>
            <a:off x="3303168" y="4665784"/>
            <a:ext cx="3563938" cy="721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grpSp>
        <p:nvGrpSpPr>
          <p:cNvPr id="176" name="Group 58"/>
          <p:cNvGrpSpPr>
            <a:grpSpLocks/>
          </p:cNvGrpSpPr>
          <p:nvPr/>
        </p:nvGrpSpPr>
        <p:grpSpPr bwMode="auto">
          <a:xfrm>
            <a:off x="6677513" y="5658384"/>
            <a:ext cx="267210" cy="313114"/>
            <a:chOff x="3221" y="3958"/>
            <a:chExt cx="367" cy="278"/>
          </a:xfrm>
        </p:grpSpPr>
        <p:grpSp>
          <p:nvGrpSpPr>
            <p:cNvPr id="177" name="Group 59"/>
            <p:cNvGrpSpPr>
              <a:grpSpLocks/>
            </p:cNvGrpSpPr>
            <p:nvPr/>
          </p:nvGrpSpPr>
          <p:grpSpPr bwMode="auto">
            <a:xfrm>
              <a:off x="3221" y="3958"/>
              <a:ext cx="367" cy="278"/>
              <a:chOff x="3600" y="5904"/>
              <a:chExt cx="210" cy="118"/>
            </a:xfrm>
          </p:grpSpPr>
          <p:grpSp>
            <p:nvGrpSpPr>
              <p:cNvPr id="179" name="Group 60"/>
              <p:cNvGrpSpPr>
                <a:grpSpLocks/>
              </p:cNvGrpSpPr>
              <p:nvPr/>
            </p:nvGrpSpPr>
            <p:grpSpPr bwMode="auto">
              <a:xfrm>
                <a:off x="3600" y="5904"/>
                <a:ext cx="210" cy="118"/>
                <a:chOff x="1968" y="1872"/>
                <a:chExt cx="384" cy="336"/>
              </a:xfrm>
            </p:grpSpPr>
            <p:sp>
              <p:nvSpPr>
                <p:cNvPr id="183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2064"/>
                  <a:ext cx="384" cy="14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84" name="AutoShape 62"/>
                <p:cNvSpPr>
                  <a:spLocks noChangeArrowheads="1"/>
                </p:cNvSpPr>
                <p:nvPr/>
              </p:nvSpPr>
              <p:spPr bwMode="auto">
                <a:xfrm>
                  <a:off x="1968" y="1872"/>
                  <a:ext cx="384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80" name="Group 63"/>
              <p:cNvGrpSpPr>
                <a:grpSpLocks/>
              </p:cNvGrpSpPr>
              <p:nvPr/>
            </p:nvGrpSpPr>
            <p:grpSpPr bwMode="auto">
              <a:xfrm>
                <a:off x="3670" y="5920"/>
                <a:ext cx="79" cy="46"/>
                <a:chOff x="5808" y="1520"/>
                <a:chExt cx="240" cy="240"/>
              </a:xfrm>
            </p:grpSpPr>
            <p:sp>
              <p:nvSpPr>
                <p:cNvPr id="181" name="Line 64"/>
                <p:cNvSpPr>
                  <a:spLocks noChangeShapeType="1"/>
                </p:cNvSpPr>
                <p:nvPr/>
              </p:nvSpPr>
              <p:spPr bwMode="auto">
                <a:xfrm>
                  <a:off x="5808" y="163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82" name="Line 65"/>
                <p:cNvSpPr>
                  <a:spLocks noChangeShapeType="1"/>
                </p:cNvSpPr>
                <p:nvPr/>
              </p:nvSpPr>
              <p:spPr bwMode="auto">
                <a:xfrm>
                  <a:off x="5920" y="152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</p:grpSp>
        </p:grpSp>
        <p:sp>
          <p:nvSpPr>
            <p:cNvPr id="178" name="Text Box 66"/>
            <p:cNvSpPr txBox="1">
              <a:spLocks noChangeArrowheads="1"/>
            </p:cNvSpPr>
            <p:nvPr/>
          </p:nvSpPr>
          <p:spPr bwMode="auto">
            <a:xfrm>
              <a:off x="3267" y="4089"/>
              <a:ext cx="31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00" tIns="25900" rIns="51800" bIns="25900">
              <a:spAutoFit/>
            </a:bodyPr>
            <a:lstStyle/>
            <a:p>
              <a:pPr defTabSz="517217" eaLnBrk="0" hangingPunct="0"/>
              <a:r>
                <a:rPr lang="ru-RU" sz="668" b="1" dirty="0">
                  <a:solidFill>
                    <a:srgbClr val="000000"/>
                  </a:solidFill>
                  <a:cs typeface="Arial" charset="0"/>
                </a:rPr>
                <a:t>ГП</a:t>
              </a:r>
              <a:endParaRPr lang="ru-RU" sz="668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8" name="Group 194"/>
          <p:cNvGrpSpPr>
            <a:grpSpLocks/>
          </p:cNvGrpSpPr>
          <p:nvPr/>
        </p:nvGrpSpPr>
        <p:grpSpPr bwMode="auto">
          <a:xfrm>
            <a:off x="6747274" y="6081762"/>
            <a:ext cx="514543" cy="541702"/>
            <a:chOff x="3986" y="1629"/>
            <a:chExt cx="413" cy="190"/>
          </a:xfrm>
        </p:grpSpPr>
        <p:sp>
          <p:nvSpPr>
            <p:cNvPr id="139" name="Line 195"/>
            <p:cNvSpPr>
              <a:spLocks noChangeShapeType="1"/>
            </p:cNvSpPr>
            <p:nvPr/>
          </p:nvSpPr>
          <p:spPr bwMode="auto">
            <a:xfrm>
              <a:off x="4082" y="1655"/>
              <a:ext cx="1" cy="164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504" dirty="0"/>
            </a:p>
          </p:txBody>
        </p:sp>
        <p:sp>
          <p:nvSpPr>
            <p:cNvPr id="140" name="AutoShape 196"/>
            <p:cNvSpPr>
              <a:spLocks noChangeArrowheads="1"/>
            </p:cNvSpPr>
            <p:nvPr/>
          </p:nvSpPr>
          <p:spPr bwMode="auto">
            <a:xfrm>
              <a:off x="4093" y="1659"/>
              <a:ext cx="236" cy="8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06 h 159"/>
                <a:gd name="T4" fmla="*/ 4937162 w 291"/>
                <a:gd name="T5" fmla="*/ 106 h 159"/>
                <a:gd name="T6" fmla="*/ 4937162 w 291"/>
                <a:gd name="T7" fmla="*/ 106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0151" rIns="60151" anchor="ctr"/>
            <a:lstStyle/>
            <a:p>
              <a:endParaRPr lang="ru-RU" sz="1504" dirty="0"/>
            </a:p>
          </p:txBody>
        </p:sp>
        <p:sp>
          <p:nvSpPr>
            <p:cNvPr id="141" name="Rectangle 197"/>
            <p:cNvSpPr>
              <a:spLocks noChangeArrowheads="1"/>
            </p:cNvSpPr>
            <p:nvPr/>
          </p:nvSpPr>
          <p:spPr bwMode="auto">
            <a:xfrm flipH="1">
              <a:off x="3986" y="1629"/>
              <a:ext cx="41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2025" tIns="46223" rIns="92025" bIns="46223">
              <a:spAutoFit/>
            </a:bodyPr>
            <a:lstStyle>
              <a:lvl1pPr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</a:pPr>
              <a:endParaRPr lang="ru-RU" altLang="ru-RU" sz="75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16/5</a:t>
              </a:r>
              <a:endParaRPr lang="en-GB" altLang="ru-RU" sz="75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 bwMode="auto">
          <a:xfrm>
            <a:off x="255744" y="1010431"/>
            <a:ext cx="8632513" cy="57715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392" tIns="38196" rIns="76392" bIns="38196" numCol="1" rtlCol="0" anchor="t" anchorCtr="0" compatLnSpc="1">
            <a:prstTxWarp prst="textNoShape">
              <a:avLst/>
            </a:prstTxWarp>
          </a:bodyPr>
          <a:lstStyle/>
          <a:p>
            <a:pPr defTabSz="884574" fontAlgn="base">
              <a:spcBef>
                <a:spcPct val="0"/>
              </a:spcBef>
              <a:spcAft>
                <a:spcPct val="0"/>
              </a:spcAft>
            </a:pPr>
            <a:endParaRPr lang="ru-RU" sz="1754">
              <a:latin typeface="Arial" pitchFamily="34" charset="0"/>
            </a:endParaRPr>
          </a:p>
        </p:txBody>
      </p:sp>
      <p:sp>
        <p:nvSpPr>
          <p:cNvPr id="136" name="Rectangle 109"/>
          <p:cNvSpPr>
            <a:spLocks noChangeArrowheads="1"/>
          </p:cNvSpPr>
          <p:nvPr/>
        </p:nvSpPr>
        <p:spPr bwMode="auto">
          <a:xfrm>
            <a:off x="315895" y="4509120"/>
            <a:ext cx="2254612" cy="2254612"/>
          </a:xfrm>
          <a:prstGeom prst="rect">
            <a:avLst/>
          </a:prstGeom>
          <a:solidFill>
            <a:srgbClr val="BBE0E3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graphicFrame>
        <p:nvGraphicFramePr>
          <p:cNvPr id="133" name="Group 2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167715"/>
              </p:ext>
            </p:extLst>
          </p:nvPr>
        </p:nvGraphicFramePr>
        <p:xfrm>
          <a:off x="6689341" y="1713935"/>
          <a:ext cx="2142800" cy="850969"/>
        </p:xfrm>
        <a:graphic>
          <a:graphicData uri="http://schemas.openxmlformats.org/drawingml/2006/table">
            <a:tbl>
              <a:tblPr/>
              <a:tblGrid>
                <a:gridCol w="1318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4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Метеоданные</a:t>
                      </a:r>
                    </a:p>
                  </a:txBody>
                  <a:tcPr marL="74448" marR="74448" marT="39451" marB="394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Температура, 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+15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Осадки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Дождь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и скорость ветра, м/с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 5м/с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3" name="Group 2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400886"/>
              </p:ext>
            </p:extLst>
          </p:nvPr>
        </p:nvGraphicFramePr>
        <p:xfrm>
          <a:off x="6681943" y="3248964"/>
          <a:ext cx="2151165" cy="835303"/>
        </p:xfrm>
        <a:graphic>
          <a:graphicData uri="http://schemas.openxmlformats.org/drawingml/2006/table">
            <a:tbl>
              <a:tblPr/>
              <a:tblGrid>
                <a:gridCol w="1346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77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L="74621" marR="74621" marT="39398" marB="393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51" name="Text Box 353"/>
          <p:cNvSpPr txBox="1">
            <a:spLocks noChangeArrowheads="1"/>
          </p:cNvSpPr>
          <p:nvPr/>
        </p:nvSpPr>
        <p:spPr bwMode="auto">
          <a:xfrm>
            <a:off x="1302775" y="2899948"/>
            <a:ext cx="415489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/>
              <a:t>1800  </a:t>
            </a:r>
            <a:r>
              <a:rPr lang="ru-RU" sz="668" dirty="0"/>
              <a:t>км</a:t>
            </a:r>
            <a:endParaRPr lang="ru-RU" sz="1420" dirty="0"/>
          </a:p>
        </p:txBody>
      </p:sp>
      <p:sp>
        <p:nvSpPr>
          <p:cNvPr id="1059" name="Line 173"/>
          <p:cNvSpPr>
            <a:spLocks noChangeShapeType="1"/>
          </p:cNvSpPr>
          <p:nvPr/>
        </p:nvSpPr>
        <p:spPr bwMode="auto">
          <a:xfrm>
            <a:off x="1510518" y="3460459"/>
            <a:ext cx="1792649" cy="11769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86" name="Line 173"/>
          <p:cNvSpPr>
            <a:spLocks noChangeShapeType="1"/>
          </p:cNvSpPr>
          <p:nvPr/>
        </p:nvSpPr>
        <p:spPr bwMode="auto">
          <a:xfrm flipH="1" flipV="1">
            <a:off x="3259388" y="4646812"/>
            <a:ext cx="3685335" cy="1828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91" name="Text Box 181"/>
          <p:cNvSpPr txBox="1">
            <a:spLocks noChangeArrowheads="1"/>
          </p:cNvSpPr>
          <p:nvPr/>
        </p:nvSpPr>
        <p:spPr bwMode="auto">
          <a:xfrm>
            <a:off x="1836222" y="2952494"/>
            <a:ext cx="360945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ru-RU" sz="668" dirty="0">
                <a:latin typeface="Times New Roman" pitchFamily="18" charset="0"/>
                <a:cs typeface="Times New Roman" pitchFamily="18" charset="0"/>
              </a:rPr>
              <a:t>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31" descr="https://img.gazeta.ru/files3/699/8048699/upload-RXmpbXgicD8-pic905-895x505-27306.jpg"/>
          <p:cNvSpPr>
            <a:spLocks noChangeAspect="1" noChangeArrowheads="1"/>
          </p:cNvSpPr>
          <p:nvPr/>
        </p:nvSpPr>
        <p:spPr bwMode="auto">
          <a:xfrm>
            <a:off x="385715" y="-120688"/>
            <a:ext cx="254639" cy="2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392" tIns="38196" rIns="76392" bIns="38196" numCol="1" anchor="t" anchorCtr="0" compatLnSpc="1">
            <a:prstTxWarp prst="textNoShape">
              <a:avLst/>
            </a:prstTxWarp>
          </a:bodyPr>
          <a:lstStyle/>
          <a:p>
            <a:endParaRPr lang="ru-RU" sz="1504"/>
          </a:p>
        </p:txBody>
      </p:sp>
      <p:sp>
        <p:nvSpPr>
          <p:cNvPr id="11" name="AutoShape 33" descr="https://img.gazeta.ru/files3/699/8048699/upload-RXmpbXgicD8-pic905-895x505-27306.jpg"/>
          <p:cNvSpPr>
            <a:spLocks noChangeAspect="1" noChangeArrowheads="1"/>
          </p:cNvSpPr>
          <p:nvPr/>
        </p:nvSpPr>
        <p:spPr bwMode="auto">
          <a:xfrm>
            <a:off x="513034" y="6632"/>
            <a:ext cx="254639" cy="2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392" tIns="38196" rIns="76392" bIns="38196" numCol="1" anchor="t" anchorCtr="0" compatLnSpc="1">
            <a:prstTxWarp prst="textNoShape">
              <a:avLst/>
            </a:prstTxWarp>
          </a:bodyPr>
          <a:lstStyle/>
          <a:p>
            <a:endParaRPr lang="ru-RU" sz="1504"/>
          </a:p>
        </p:txBody>
      </p:sp>
      <p:sp>
        <p:nvSpPr>
          <p:cNvPr id="119" name="Rectangle 8"/>
          <p:cNvSpPr>
            <a:spLocks noChangeArrowheads="1"/>
          </p:cNvSpPr>
          <p:nvPr/>
        </p:nvSpPr>
        <p:spPr bwMode="auto">
          <a:xfrm>
            <a:off x="4232464" y="2558611"/>
            <a:ext cx="1243968" cy="20391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1002" i="1" dirty="0">
                <a:latin typeface="Times New Roman" pitchFamily="18" charset="0"/>
                <a:cs typeface="Times New Roman" pitchFamily="18" charset="0"/>
              </a:rPr>
              <a:t>ГО Верх-Нейвинский</a:t>
            </a:r>
            <a:endParaRPr lang="ru-RU" sz="1002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0" name="Text Box 181"/>
          <p:cNvSpPr txBox="1">
            <a:spLocks noChangeArrowheads="1"/>
          </p:cNvSpPr>
          <p:nvPr/>
        </p:nvSpPr>
        <p:spPr bwMode="auto">
          <a:xfrm>
            <a:off x="6075939" y="6021040"/>
            <a:ext cx="340247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668" dirty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Line 351"/>
          <p:cNvSpPr>
            <a:spLocks noChangeShapeType="1"/>
          </p:cNvSpPr>
          <p:nvPr/>
        </p:nvSpPr>
        <p:spPr bwMode="auto">
          <a:xfrm>
            <a:off x="1180776" y="3460459"/>
            <a:ext cx="2877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5" name="AutoShape 53"/>
          <p:cNvSpPr>
            <a:spLocks noChangeArrowheads="1"/>
          </p:cNvSpPr>
          <p:nvPr/>
        </p:nvSpPr>
        <p:spPr bwMode="auto">
          <a:xfrm>
            <a:off x="3820808" y="3262030"/>
            <a:ext cx="1352767" cy="1202902"/>
          </a:xfrm>
          <a:prstGeom prst="wedgeRectCallout">
            <a:avLst>
              <a:gd name="adj1" fmla="val -85779"/>
              <a:gd name="adj2" fmla="val 57188"/>
            </a:avLst>
          </a:prstGeom>
          <a:gradFill rotWithShape="0">
            <a:gsLst>
              <a:gs pos="0">
                <a:srgbClr val="009999"/>
              </a:gs>
              <a:gs pos="50000">
                <a:srgbClr val="FFFFFF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1727" tIns="25862" rIns="51727" bIns="25862"/>
          <a:lstStyle/>
          <a:p>
            <a:pPr algn="ctr" defTabSz="518544">
              <a:lnSpc>
                <a:spcPct val="85000"/>
              </a:lnSpc>
              <a:defRPr/>
            </a:pPr>
            <a:r>
              <a:rPr lang="ru-RU" sz="1002" b="1" dirty="0">
                <a:latin typeface="Times New Roman" pitchFamily="18" charset="0"/>
                <a:cs typeface="Times New Roman" pitchFamily="18" charset="0"/>
              </a:rPr>
              <a:t>подтопление</a:t>
            </a:r>
          </a:p>
          <a:p>
            <a:pPr algn="ctr" defTabSz="518544">
              <a:lnSpc>
                <a:spcPct val="85000"/>
              </a:lnSpc>
              <a:defRPr/>
            </a:pPr>
            <a:r>
              <a:rPr lang="ru-RU" sz="1002" b="1" dirty="0">
                <a:latin typeface="Times New Roman" pitchFamily="18" charset="0"/>
                <a:cs typeface="Times New Roman" pitchFamily="18" charset="0"/>
              </a:rPr>
              <a:t>Верх-Нейвинский</a:t>
            </a:r>
          </a:p>
        </p:txBody>
      </p:sp>
      <p:sp>
        <p:nvSpPr>
          <p:cNvPr id="109" name="Rectangle 8"/>
          <p:cNvSpPr>
            <a:spLocks noChangeArrowheads="1"/>
          </p:cNvSpPr>
          <p:nvPr/>
        </p:nvSpPr>
        <p:spPr bwMode="auto">
          <a:xfrm>
            <a:off x="1241309" y="4112427"/>
            <a:ext cx="1729678" cy="165446"/>
          </a:xfrm>
          <a:prstGeom prst="rect">
            <a:avLst/>
          </a:prstGeom>
          <a:solidFill>
            <a:srgbClr val="FFC0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/>
            <a:r>
              <a:rPr lang="ru-RU" altLang="ru-RU" sz="752" b="1" i="1" dirty="0">
                <a:latin typeface="Times New Roman" pitchFamily="18" charset="0"/>
                <a:cs typeface="Times New Roman" pitchFamily="18" charset="0"/>
              </a:rPr>
              <a:t>Ул.Ленина, </a:t>
            </a:r>
            <a:r>
              <a:rPr lang="ru-RU" altLang="ru-RU" sz="752" b="1" i="1" dirty="0" err="1">
                <a:latin typeface="Times New Roman" pitchFamily="18" charset="0"/>
                <a:cs typeface="Times New Roman" pitchFamily="18" charset="0"/>
              </a:rPr>
              <a:t>ул.Нейвинская</a:t>
            </a:r>
            <a:r>
              <a:rPr lang="ru-RU" altLang="ru-RU" sz="752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752" b="1" i="1" dirty="0" err="1">
                <a:latin typeface="Times New Roman" pitchFamily="18" charset="0"/>
                <a:cs typeface="Times New Roman" pitchFamily="18" charset="0"/>
              </a:rPr>
              <a:t>ул.Луговая</a:t>
            </a:r>
            <a:endParaRPr lang="ru-RU" altLang="ru-RU" sz="752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" name="Picture 2" descr="\\fileserver\Структура\01-гис\! 2. ГИС\!Хисматуллин И.Р\Безымянный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940" y="4751917"/>
            <a:ext cx="2216558" cy="2030091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" name="Text Box 298"/>
          <p:cNvSpPr txBox="1">
            <a:spLocks noChangeArrowheads="1"/>
          </p:cNvSpPr>
          <p:nvPr/>
        </p:nvSpPr>
        <p:spPr bwMode="auto">
          <a:xfrm>
            <a:off x="1408889" y="4861352"/>
            <a:ext cx="1078236" cy="19598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6" tIns="46148" rIns="92296" bIns="46148">
            <a:spAutoFit/>
          </a:bodyPr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668" b="1" i="1" u="sng" dirty="0">
                <a:latin typeface="Times New Roman" pitchFamily="18" charset="0"/>
              </a:rPr>
              <a:t>Свердловская область</a:t>
            </a:r>
          </a:p>
        </p:txBody>
      </p:sp>
      <p:sp>
        <p:nvSpPr>
          <p:cNvPr id="81" name="Oval 121"/>
          <p:cNvSpPr>
            <a:spLocks noChangeArrowheads="1"/>
          </p:cNvSpPr>
          <p:nvPr/>
        </p:nvSpPr>
        <p:spPr bwMode="auto">
          <a:xfrm>
            <a:off x="1170164" y="6234022"/>
            <a:ext cx="116709" cy="13229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432" tIns="38217" rIns="76432" bIns="38217" anchor="ctr"/>
          <a:lstStyle>
            <a:lvl1pPr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7013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 sz="1754">
              <a:latin typeface="Arial" charset="0"/>
            </a:endParaRPr>
          </a:p>
        </p:txBody>
      </p:sp>
      <p:sp>
        <p:nvSpPr>
          <p:cNvPr id="82" name="Rectangle 8"/>
          <p:cNvSpPr>
            <a:spLocks noChangeArrowheads="1"/>
          </p:cNvSpPr>
          <p:nvPr/>
        </p:nvSpPr>
        <p:spPr bwMode="auto">
          <a:xfrm>
            <a:off x="1347193" y="6174341"/>
            <a:ext cx="945809" cy="178205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835" b="1" i="1" dirty="0">
                <a:latin typeface="Times New Roman" pitchFamily="18" charset="0"/>
                <a:cs typeface="Times New Roman" pitchFamily="18" charset="0"/>
              </a:rPr>
              <a:t>ГО </a:t>
            </a:r>
            <a:r>
              <a:rPr lang="ru-RU" sz="668" b="1" i="1" dirty="0">
                <a:latin typeface="Times New Roman" pitchFamily="18" charset="0"/>
                <a:cs typeface="Times New Roman" pitchFamily="18" charset="0"/>
              </a:rPr>
              <a:t>Верх-Нейвинский</a:t>
            </a:r>
            <a:endParaRPr lang="ru-RU" sz="668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2827103" y="2287929"/>
            <a:ext cx="1173436" cy="20391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1002" i="1" dirty="0">
                <a:latin typeface="Times New Roman" pitchFamily="18" charset="0"/>
                <a:cs typeface="Times New Roman" pitchFamily="18" charset="0"/>
              </a:rPr>
              <a:t>п. Верх-Нейвинский</a:t>
            </a:r>
            <a:endParaRPr lang="ru-RU" sz="1002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 Box 298"/>
          <p:cNvSpPr txBox="1">
            <a:spLocks noChangeArrowheads="1"/>
          </p:cNvSpPr>
          <p:nvPr/>
        </p:nvSpPr>
        <p:spPr bwMode="auto">
          <a:xfrm>
            <a:off x="5027814" y="1731745"/>
            <a:ext cx="1468462" cy="24740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296" tIns="46148" rIns="92296" bIns="46148">
            <a:spAutoFit/>
          </a:bodyPr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2" b="1" i="1" u="sng" dirty="0">
                <a:latin typeface="Times New Roman" pitchFamily="18" charset="0"/>
              </a:rPr>
              <a:t>Свердловская</a:t>
            </a:r>
            <a:r>
              <a:rPr lang="ru-RU" altLang="ru-RU" sz="668" b="1" i="1" u="sng" dirty="0">
                <a:latin typeface="Times New Roman" pitchFamily="18" charset="0"/>
              </a:rPr>
              <a:t> </a:t>
            </a:r>
            <a:r>
              <a:rPr lang="ru-RU" altLang="ru-RU" sz="1002" b="1" i="1" u="sng" dirty="0">
                <a:latin typeface="Times New Roman" pitchFamily="18" charset="0"/>
              </a:rPr>
              <a:t>область</a:t>
            </a:r>
          </a:p>
        </p:txBody>
      </p:sp>
      <p:sp>
        <p:nvSpPr>
          <p:cNvPr id="137" name="Text Box 110"/>
          <p:cNvSpPr txBox="1">
            <a:spLocks noChangeArrowheads="1"/>
          </p:cNvSpPr>
          <p:nvPr/>
        </p:nvSpPr>
        <p:spPr bwMode="auto">
          <a:xfrm>
            <a:off x="333940" y="4601540"/>
            <a:ext cx="2216558" cy="183509"/>
          </a:xfrm>
          <a:prstGeom prst="rect">
            <a:avLst/>
          </a:prstGeom>
          <a:solidFill>
            <a:srgbClr val="DDDDDD"/>
          </a:solidFill>
          <a:ln w="57150" cmpd="thickThin">
            <a:noFill/>
            <a:miter lim="800000"/>
            <a:headEnd/>
            <a:tailEnd/>
          </a:ln>
        </p:spPr>
        <p:txBody>
          <a:bodyPr lIns="51938" tIns="25970" rIns="51938" bIns="25970">
            <a:spAutoFit/>
          </a:bodyPr>
          <a:lstStyle/>
          <a:p>
            <a:pPr algn="ctr" defTabSz="519869" eaLnBrk="0" hangingPunct="0">
              <a:lnSpc>
                <a:spcPct val="85000"/>
              </a:lnSpc>
            </a:pPr>
            <a:r>
              <a:rPr lang="ru-RU" sz="1002" dirty="0">
                <a:latin typeface="Times New Roman" pitchFamily="18" charset="0"/>
              </a:rPr>
              <a:t>КАРТА МЕСТА ПРОИСШЕСТВИЯ</a:t>
            </a:r>
            <a:endParaRPr lang="ru-RU" sz="1002" dirty="0">
              <a:latin typeface="Times New Roman" pitchFamily="18" charset="0"/>
            </a:endParaRPr>
          </a:p>
        </p:txBody>
      </p:sp>
      <p:grpSp>
        <p:nvGrpSpPr>
          <p:cNvPr id="129" name="Group 530"/>
          <p:cNvGrpSpPr>
            <a:grpSpLocks/>
          </p:cNvGrpSpPr>
          <p:nvPr/>
        </p:nvGrpSpPr>
        <p:grpSpPr bwMode="auto">
          <a:xfrm>
            <a:off x="6662108" y="5139265"/>
            <a:ext cx="346149" cy="362065"/>
            <a:chOff x="2745" y="2722"/>
            <a:chExt cx="261" cy="273"/>
          </a:xfrm>
        </p:grpSpPr>
        <p:grpSp>
          <p:nvGrpSpPr>
            <p:cNvPr id="131" name="Group 523"/>
            <p:cNvGrpSpPr>
              <a:grpSpLocks/>
            </p:cNvGrpSpPr>
            <p:nvPr/>
          </p:nvGrpSpPr>
          <p:grpSpPr bwMode="auto">
            <a:xfrm>
              <a:off x="2756" y="2722"/>
              <a:ext cx="250" cy="257"/>
              <a:chOff x="1968" y="1872"/>
              <a:chExt cx="384" cy="336"/>
            </a:xfrm>
          </p:grpSpPr>
          <p:sp>
            <p:nvSpPr>
              <p:cNvPr id="145" name="Rectangle 524"/>
              <p:cNvSpPr>
                <a:spLocks noChangeArrowheads="1"/>
              </p:cNvSpPr>
              <p:nvPr/>
            </p:nvSpPr>
            <p:spPr bwMode="auto">
              <a:xfrm>
                <a:off x="1968" y="2064"/>
                <a:ext cx="384" cy="14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46" name="AutoShape 525"/>
              <p:cNvSpPr>
                <a:spLocks noChangeArrowheads="1"/>
              </p:cNvSpPr>
              <p:nvPr/>
            </p:nvSpPr>
            <p:spPr bwMode="auto">
              <a:xfrm>
                <a:off x="1968" y="1872"/>
                <a:ext cx="384" cy="192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</p:grpSp>
        <p:sp>
          <p:nvSpPr>
            <p:cNvPr id="134" name="Text Box 529"/>
            <p:cNvSpPr txBox="1">
              <a:spLocks noChangeArrowheads="1"/>
            </p:cNvSpPr>
            <p:nvPr/>
          </p:nvSpPr>
          <p:spPr bwMode="auto">
            <a:xfrm>
              <a:off x="2745" y="2868"/>
              <a:ext cx="219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10" tIns="25904" rIns="51810" bIns="25904">
              <a:spAutoFit/>
            </a:bodyPr>
            <a:lstStyle/>
            <a:p>
              <a:pPr defTabSz="517217" eaLnBrk="0" hangingPunct="0"/>
              <a:r>
                <a:rPr lang="ru-RU" sz="752" dirty="0"/>
                <a:t>ПВР</a:t>
              </a:r>
            </a:p>
          </p:txBody>
        </p:sp>
      </p:grpSp>
      <p:sp>
        <p:nvSpPr>
          <p:cNvPr id="152" name="Line 173"/>
          <p:cNvSpPr>
            <a:spLocks noChangeShapeType="1"/>
          </p:cNvSpPr>
          <p:nvPr/>
        </p:nvSpPr>
        <p:spPr bwMode="auto">
          <a:xfrm>
            <a:off x="3180850" y="4695185"/>
            <a:ext cx="3637549" cy="11578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53" name="Text Box 181"/>
          <p:cNvSpPr txBox="1">
            <a:spLocks noChangeArrowheads="1"/>
          </p:cNvSpPr>
          <p:nvPr/>
        </p:nvSpPr>
        <p:spPr bwMode="auto">
          <a:xfrm>
            <a:off x="5067460" y="4910526"/>
            <a:ext cx="360738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668" dirty="0">
                <a:latin typeface="Times New Roman" pitchFamily="18" charset="0"/>
                <a:cs typeface="Times New Roman" pitchFamily="18" charset="0"/>
              </a:rPr>
              <a:t>,5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7245030" y="4149080"/>
            <a:ext cx="1603832" cy="2526335"/>
            <a:chOff x="8366110" y="5919156"/>
            <a:chExt cx="1919772" cy="3024000"/>
          </a:xfrm>
        </p:grpSpPr>
        <p:sp>
          <p:nvSpPr>
            <p:cNvPr id="87" name="Rectangle 46">
              <a:extLst>
                <a:ext uri="{FF2B5EF4-FFF2-40B4-BE49-F238E27FC236}">
                  <a16:creationId xmlns:a16="http://schemas.microsoft.com/office/drawing/2014/main" id="{656FB22B-3837-44C7-BD47-08D77B093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10" y="5919156"/>
              <a:ext cx="1912945" cy="30240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4764" tIns="42382" rIns="84764" bIns="42382" anchor="ctr"/>
            <a:lstStyle>
              <a:lvl1pPr defTabSz="7524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24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24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24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24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25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Text Box 47">
              <a:extLst>
                <a:ext uri="{FF2B5EF4-FFF2-40B4-BE49-F238E27FC236}">
                  <a16:creationId xmlns:a16="http://schemas.microsoft.com/office/drawing/2014/main" id="{FB066980-FA42-4B97-B20A-FCFC4ECE632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374282" y="5919157"/>
              <a:ext cx="1911600" cy="22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126" tIns="36572" rIns="73126" bIns="36572">
              <a:spAutoFit/>
            </a:bodyPr>
            <a:lstStyle>
              <a:lvl1pPr defTabSz="10064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064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064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064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064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752" b="1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обозначения:</a:t>
              </a:r>
            </a:p>
          </p:txBody>
        </p:sp>
        <p:grpSp>
          <p:nvGrpSpPr>
            <p:cNvPr id="90" name="Group 194"/>
            <p:cNvGrpSpPr>
              <a:grpSpLocks/>
            </p:cNvGrpSpPr>
            <p:nvPr/>
          </p:nvGrpSpPr>
          <p:grpSpPr bwMode="auto">
            <a:xfrm>
              <a:off x="8381229" y="6033307"/>
              <a:ext cx="428628" cy="573760"/>
              <a:chOff x="3986" y="1629"/>
              <a:chExt cx="413" cy="218"/>
            </a:xfrm>
          </p:grpSpPr>
          <p:sp>
            <p:nvSpPr>
              <p:cNvPr id="91" name="Line 195"/>
              <p:cNvSpPr>
                <a:spLocks noChangeShapeType="1"/>
              </p:cNvSpPr>
              <p:nvPr/>
            </p:nvSpPr>
            <p:spPr bwMode="auto">
              <a:xfrm>
                <a:off x="4124" y="1683"/>
                <a:ext cx="1" cy="164"/>
              </a:xfrm>
              <a:prstGeom prst="line">
                <a:avLst/>
              </a:prstGeom>
              <a:noFill/>
              <a:ln w="2844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504" dirty="0"/>
              </a:p>
            </p:txBody>
          </p:sp>
          <p:sp>
            <p:nvSpPr>
              <p:cNvPr id="92" name="AutoShape 196"/>
              <p:cNvSpPr>
                <a:spLocks noChangeArrowheads="1"/>
              </p:cNvSpPr>
              <p:nvPr/>
            </p:nvSpPr>
            <p:spPr bwMode="auto">
              <a:xfrm>
                <a:off x="4124" y="1683"/>
                <a:ext cx="236" cy="89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106 h 159"/>
                  <a:gd name="T4" fmla="*/ 4937162 w 291"/>
                  <a:gd name="T5" fmla="*/ 106 h 159"/>
                  <a:gd name="T6" fmla="*/ 4937162 w 291"/>
                  <a:gd name="T7" fmla="*/ 106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0151" rIns="60151" anchor="ctr"/>
              <a:lstStyle/>
              <a:p>
                <a:endParaRPr lang="ru-RU" sz="1504" dirty="0"/>
              </a:p>
            </p:txBody>
          </p:sp>
          <p:sp>
            <p:nvSpPr>
              <p:cNvPr id="93" name="Rectangle 197"/>
              <p:cNvSpPr>
                <a:spLocks noChangeArrowheads="1"/>
              </p:cNvSpPr>
              <p:nvPr/>
            </p:nvSpPr>
            <p:spPr bwMode="auto">
              <a:xfrm flipH="1">
                <a:off x="3986" y="1629"/>
                <a:ext cx="413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2025" tIns="46223" rIns="92025" bIns="46223">
                <a:spAutoFit/>
              </a:bodyPr>
              <a:lstStyle>
                <a:lvl1pPr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</a:pPr>
                <a:endPara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eaLnBrk="1" hangingPunct="1">
                  <a:buClr>
                    <a:srgbClr val="000000"/>
                  </a:buClr>
                  <a:buSzPct val="100000"/>
                </a:pPr>
                <a:r>
                  <a:rPr lang="ru-RU" altLang="ru-RU" sz="752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16/5</a:t>
                </a:r>
                <a:endParaRPr lang="en-GB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8" name="Group 58"/>
            <p:cNvGrpSpPr>
              <a:grpSpLocks/>
            </p:cNvGrpSpPr>
            <p:nvPr/>
          </p:nvGrpSpPr>
          <p:grpSpPr bwMode="auto">
            <a:xfrm>
              <a:off x="8455282" y="6676252"/>
              <a:ext cx="325077" cy="422483"/>
              <a:chOff x="3205" y="3948"/>
              <a:chExt cx="373" cy="275"/>
            </a:xfrm>
          </p:grpSpPr>
          <p:grpSp>
            <p:nvGrpSpPr>
              <p:cNvPr id="112" name="Group 60"/>
              <p:cNvGrpSpPr>
                <a:grpSpLocks/>
              </p:cNvGrpSpPr>
              <p:nvPr/>
            </p:nvGrpSpPr>
            <p:grpSpPr bwMode="auto">
              <a:xfrm>
                <a:off x="3205" y="3948"/>
                <a:ext cx="367" cy="275"/>
                <a:chOff x="1957" y="1872"/>
                <a:chExt cx="384" cy="329"/>
              </a:xfrm>
            </p:grpSpPr>
            <p:sp>
              <p:nvSpPr>
                <p:cNvPr id="116" name="Rectangle 61"/>
                <p:cNvSpPr>
                  <a:spLocks noChangeArrowheads="1"/>
                </p:cNvSpPr>
                <p:nvPr/>
              </p:nvSpPr>
              <p:spPr bwMode="auto">
                <a:xfrm>
                  <a:off x="1957" y="2057"/>
                  <a:ext cx="384" cy="14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" name="AutoShape 62"/>
                <p:cNvSpPr>
                  <a:spLocks noChangeArrowheads="1"/>
                </p:cNvSpPr>
                <p:nvPr/>
              </p:nvSpPr>
              <p:spPr bwMode="auto">
                <a:xfrm>
                  <a:off x="1957" y="1872"/>
                  <a:ext cx="384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/>
                  <a:r>
                    <a:rPr lang="ru-RU" sz="1504" dirty="0">
                      <a:solidFill>
                        <a:srgbClr val="FF0000"/>
                      </a:solidFill>
                      <a:cs typeface="Arial" charset="0"/>
                    </a:rPr>
                    <a:t>+</a:t>
                  </a:r>
                  <a:endParaRPr lang="ru-RU" sz="1504" dirty="0">
                    <a:solidFill>
                      <a:srgbClr val="FF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1" name="Text Box 66"/>
              <p:cNvSpPr txBox="1">
                <a:spLocks noChangeArrowheads="1"/>
              </p:cNvSpPr>
              <p:nvPr/>
            </p:nvSpPr>
            <p:spPr bwMode="auto">
              <a:xfrm>
                <a:off x="3267" y="4089"/>
                <a:ext cx="311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1800" tIns="25900" rIns="51800" bIns="25900">
                <a:spAutoFit/>
              </a:bodyPr>
              <a:lstStyle/>
              <a:p>
                <a:pPr defTabSz="517217" eaLnBrk="0" hangingPunct="0"/>
                <a:r>
                  <a:rPr lang="ru-RU" sz="668" b="1" dirty="0">
                    <a:solidFill>
                      <a:srgbClr val="000000"/>
                    </a:solidFill>
                    <a:cs typeface="Arial" charset="0"/>
                  </a:rPr>
                  <a:t>ГП</a:t>
                </a:r>
                <a:endParaRPr lang="ru-RU" sz="668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20" name="Oval 121"/>
            <p:cNvSpPr>
              <a:spLocks noChangeArrowheads="1"/>
            </p:cNvSpPr>
            <p:nvPr/>
          </p:nvSpPr>
          <p:spPr bwMode="auto">
            <a:xfrm>
              <a:off x="8524105" y="7176315"/>
              <a:ext cx="104400" cy="10592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6321" tIns="38162" rIns="76321" bIns="38162" anchor="ctr"/>
            <a:lstStyle/>
            <a:p>
              <a:endParaRPr lang="ru-RU" altLang="ru-RU" sz="1504" dirty="0">
                <a:solidFill>
                  <a:srgbClr val="000000"/>
                </a:solidFill>
              </a:endParaRPr>
            </a:p>
            <a:p>
              <a:endParaRPr lang="ru-RU" altLang="ru-RU" sz="1504" dirty="0">
                <a:solidFill>
                  <a:srgbClr val="000000"/>
                </a:solidFill>
              </a:endParaRPr>
            </a:p>
          </p:txBody>
        </p:sp>
        <p:sp>
          <p:nvSpPr>
            <p:cNvPr id="121" name="TextBox 11"/>
            <p:cNvSpPr txBox="1">
              <a:spLocks noChangeArrowheads="1"/>
            </p:cNvSpPr>
            <p:nvPr/>
          </p:nvSpPr>
          <p:spPr bwMode="auto">
            <a:xfrm>
              <a:off x="8881295" y="6247621"/>
              <a:ext cx="1019022" cy="24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ОПС СО № </a:t>
              </a:r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16/5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TextBox 11"/>
            <p:cNvSpPr txBox="1">
              <a:spLocks noChangeArrowheads="1"/>
            </p:cNvSpPr>
            <p:nvPr/>
          </p:nvSpPr>
          <p:spPr bwMode="auto">
            <a:xfrm>
              <a:off x="8952732" y="6604812"/>
              <a:ext cx="1019022" cy="664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752" dirty="0">
                  <a:latin typeface="Times New Roman" pitchFamily="18" charset="0"/>
                  <a:cs typeface="Times New Roman" pitchFamily="18" charset="0"/>
                </a:rPr>
                <a:t>ГБУЗ СО «</a:t>
              </a:r>
              <a:r>
                <a:rPr lang="ru-RU" sz="752" dirty="0" err="1">
                  <a:latin typeface="Times New Roman" pitchFamily="18" charset="0"/>
                  <a:cs typeface="Times New Roman" pitchFamily="18" charset="0"/>
                </a:rPr>
                <a:t>Верз-Нейвинская</a:t>
              </a:r>
              <a:r>
                <a:rPr lang="ru-RU" sz="752" dirty="0">
                  <a:latin typeface="Times New Roman" pitchFamily="18" charset="0"/>
                  <a:cs typeface="Times New Roman" pitchFamily="18" charset="0"/>
                </a:rPr>
                <a:t> городская боль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TextBox 11"/>
            <p:cNvSpPr txBox="1">
              <a:spLocks noChangeArrowheads="1"/>
            </p:cNvSpPr>
            <p:nvPr/>
          </p:nvSpPr>
          <p:spPr bwMode="auto">
            <a:xfrm>
              <a:off x="8881295" y="7104877"/>
              <a:ext cx="1019022" cy="24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Место ЧС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" name="Group 530"/>
            <p:cNvGrpSpPr>
              <a:grpSpLocks/>
            </p:cNvGrpSpPr>
            <p:nvPr/>
          </p:nvGrpSpPr>
          <p:grpSpPr bwMode="auto">
            <a:xfrm>
              <a:off x="8441719" y="7371190"/>
              <a:ext cx="369508" cy="359816"/>
              <a:chOff x="2737" y="2544"/>
              <a:chExt cx="270" cy="274"/>
            </a:xfrm>
          </p:grpSpPr>
          <p:grpSp>
            <p:nvGrpSpPr>
              <p:cNvPr id="148" name="Group 523"/>
              <p:cNvGrpSpPr>
                <a:grpSpLocks/>
              </p:cNvGrpSpPr>
              <p:nvPr/>
            </p:nvGrpSpPr>
            <p:grpSpPr bwMode="auto">
              <a:xfrm>
                <a:off x="2737" y="2544"/>
                <a:ext cx="257" cy="247"/>
                <a:chOff x="1944" y="1635"/>
                <a:chExt cx="396" cy="322"/>
              </a:xfrm>
            </p:grpSpPr>
            <p:sp>
              <p:nvSpPr>
                <p:cNvPr id="150" name="Rectangle 524"/>
                <p:cNvSpPr>
                  <a:spLocks noChangeArrowheads="1"/>
                </p:cNvSpPr>
                <p:nvPr/>
              </p:nvSpPr>
              <p:spPr bwMode="auto">
                <a:xfrm>
                  <a:off x="1944" y="1813"/>
                  <a:ext cx="384" cy="14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51" name="AutoShape 525"/>
                <p:cNvSpPr>
                  <a:spLocks noChangeArrowheads="1"/>
                </p:cNvSpPr>
                <p:nvPr/>
              </p:nvSpPr>
              <p:spPr bwMode="auto">
                <a:xfrm>
                  <a:off x="1956" y="1635"/>
                  <a:ext cx="384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</p:grpSp>
          <p:sp>
            <p:nvSpPr>
              <p:cNvPr id="149" name="Text Box 529"/>
              <p:cNvSpPr txBox="1">
                <a:spLocks noChangeArrowheads="1"/>
              </p:cNvSpPr>
              <p:nvPr/>
            </p:nvSpPr>
            <p:spPr bwMode="auto">
              <a:xfrm>
                <a:off x="2753" y="2665"/>
                <a:ext cx="254" cy="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1810" tIns="25904" rIns="51810" bIns="25904">
                <a:spAutoFit/>
              </a:bodyPr>
              <a:lstStyle/>
              <a:p>
                <a:pPr defTabSz="517217" eaLnBrk="0" hangingPunct="0"/>
                <a:r>
                  <a:rPr lang="ru-RU" sz="752" dirty="0"/>
                  <a:t>ПВР</a:t>
                </a:r>
              </a:p>
            </p:txBody>
          </p:sp>
        </p:grpSp>
        <p:sp>
          <p:nvSpPr>
            <p:cNvPr id="154" name="TextBox 11"/>
            <p:cNvSpPr txBox="1">
              <a:spLocks noChangeArrowheads="1"/>
            </p:cNvSpPr>
            <p:nvPr/>
          </p:nvSpPr>
          <p:spPr bwMode="auto">
            <a:xfrm rot="10800000" flipV="1">
              <a:off x="8850715" y="7398735"/>
              <a:ext cx="1380305" cy="387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ПВР№1 пл.Революции д.1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6" name="Rectangle 152">
            <a:extLst>
              <a:ext uri="{FF2B5EF4-FFF2-40B4-BE49-F238E27FC236}">
                <a16:creationId xmlns:a16="http://schemas.microsoft.com/office/drawing/2014/main" id="{CD1E0C5C-D220-4C9C-A67B-EB370F1BA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367" y="6237312"/>
            <a:ext cx="712774" cy="36009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30073" tIns="0" rIns="30073" bIns="0" anchor="ctr">
            <a:spAutoFit/>
          </a:bodyPr>
          <a:lstStyle>
            <a:defPPr>
              <a:defRPr lang="ru-RU"/>
            </a:defPPr>
            <a:lvl1pPr marL="0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687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9378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9065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8753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8443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8130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7818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7508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8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ЕДДС_________</a:t>
            </a:r>
            <a:endParaRPr lang="ru-RU" altLang="ru-RU" sz="5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10:40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16.05.2022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 Н.П.</a:t>
            </a:r>
            <a:endParaRPr lang="ru-RU" altLang="ru-RU" sz="5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8(34370)5-54-01</a:t>
            </a:r>
            <a:endParaRPr lang="ru-RU" altLang="ru-RU" sz="5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121">
            <a:extLst>
              <a:ext uri="{FF2B5EF4-FFF2-40B4-BE49-F238E27FC236}">
                <a16:creationId xmlns:a16="http://schemas.microsoft.com/office/drawing/2014/main" id="{12F11B0D-F109-4775-9124-5815CCF4B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112" y="2522388"/>
            <a:ext cx="151192" cy="1498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754"/>
          </a:p>
        </p:txBody>
      </p:sp>
      <p:sp>
        <p:nvSpPr>
          <p:cNvPr id="158" name="Oval 121">
            <a:extLst>
              <a:ext uri="{FF2B5EF4-FFF2-40B4-BE49-F238E27FC236}">
                <a16:creationId xmlns:a16="http://schemas.microsoft.com/office/drawing/2014/main" id="{12F11B0D-F109-4775-9124-5815CCF4B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022" y="6054978"/>
            <a:ext cx="87219" cy="8721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754"/>
          </a:p>
        </p:txBody>
      </p:sp>
      <p:sp>
        <p:nvSpPr>
          <p:cNvPr id="159" name="TextBox 11"/>
          <p:cNvSpPr txBox="1">
            <a:spLocks noChangeArrowheads="1"/>
          </p:cNvSpPr>
          <p:nvPr/>
        </p:nvSpPr>
        <p:spPr bwMode="auto">
          <a:xfrm>
            <a:off x="7556067" y="5995297"/>
            <a:ext cx="1011902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/>
            <a:r>
              <a:rPr lang="ru-RU" altLang="ru-RU" sz="752" dirty="0">
                <a:latin typeface="Times New Roman" pitchFamily="18" charset="0"/>
                <a:cs typeface="Times New Roman" pitchFamily="18" charset="0"/>
              </a:rPr>
              <a:t>Населенный пункт</a:t>
            </a:r>
            <a:endParaRPr lang="ru-RU" altLang="ru-RU" sz="752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2" name="Picture 89" descr="http://nashiusa.com/wp-content/uploads/2017/09/3.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06" y="3679189"/>
            <a:ext cx="597151" cy="5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 Box 181"/>
          <p:cNvSpPr txBox="1">
            <a:spLocks noChangeArrowheads="1"/>
          </p:cNvSpPr>
          <p:nvPr/>
        </p:nvSpPr>
        <p:spPr bwMode="auto">
          <a:xfrm>
            <a:off x="4391631" y="5055163"/>
            <a:ext cx="360738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668" dirty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4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36139"/>
              </p:ext>
            </p:extLst>
          </p:nvPr>
        </p:nvGraphicFramePr>
        <p:xfrm>
          <a:off x="6689341" y="2618052"/>
          <a:ext cx="2153818" cy="603568"/>
        </p:xfrm>
        <a:graphic>
          <a:graphicData uri="http://schemas.openxmlformats.org/drawingml/2006/table">
            <a:tbl>
              <a:tblPr/>
              <a:tblGrid>
                <a:gridCol w="132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пострадавших</a:t>
                      </a:r>
                    </a:p>
                  </a:txBody>
                  <a:tcPr marL="74661" marR="74661" marT="39356" marB="3935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Пострадало,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Погибло,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Госпитализировано,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TextBox 1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Определение замысла и принятие решения на проведение аварийно-спасательных и аварийно-восстановительных работ, защиту населения и территории, отселение,  размещение пострадавших на пунктах временного размещения и его первоочередному жизнеобеспечению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88" y="1553590"/>
            <a:ext cx="4533022" cy="3888432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229130"/>
              </p:ext>
            </p:extLst>
          </p:nvPr>
        </p:nvGraphicFramePr>
        <p:xfrm>
          <a:off x="128510" y="1028025"/>
          <a:ext cx="2874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510" y="1028025"/>
                        <a:ext cx="28749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64762"/>
              </p:ext>
            </p:extLst>
          </p:nvPr>
        </p:nvGraphicFramePr>
        <p:xfrm>
          <a:off x="1763688" y="2002795"/>
          <a:ext cx="2874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3688" y="2002795"/>
                        <a:ext cx="28749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73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Уровень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воды в районе улиц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Нейвинская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, Луговая, Ленина поднялся выше критического, что привело к подтоплению 30 частных жилых домов и прилегающих территорий</a:t>
            </a:r>
          </a:p>
        </p:txBody>
      </p:sp>
      <p:pic>
        <p:nvPicPr>
          <p:cNvPr id="12" name="Picture 22" descr="http://nashiusa.com/wp-content/uploads/2017/09/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273142"/>
            <a:ext cx="4067944" cy="23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5" descr="http://www.rigma.info/upload/medialibrary/df2/df2426b86264214c3bf3c5411c72acc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266709"/>
            <a:ext cx="4067944" cy="23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3739591"/>
            <a:ext cx="4067944" cy="238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4" descr="https://racurs.ua/content/images/Publication/News/91/79/content/Pidtoplennya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3" y="3739591"/>
            <a:ext cx="4067944" cy="23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Действия сил и средств по ликвидации последствий ЧС, связанных с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паводками,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отработка элементов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слаживания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сил и средств в зонах возможных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ЧС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3" y="1086494"/>
            <a:ext cx="8880807" cy="50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2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Действия сил и средств по ликвидации последствий ЧС, связанных с паводками, отработка элементов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слаживания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сил и средств в зонах возможных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ЧС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233998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432789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2" y="1061215"/>
            <a:ext cx="3635240" cy="4744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61214"/>
            <a:ext cx="5191990" cy="47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87424"/>
            <a:ext cx="4103176" cy="3116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87424"/>
            <a:ext cx="4183878" cy="31197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</p:spTree>
    <p:extLst>
      <p:ext uri="{BB962C8B-B14F-4D97-AF65-F5344CB8AC3E}">
        <p14:creationId xmlns:p14="http://schemas.microsoft.com/office/powerpoint/2010/main" val="39322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87424"/>
            <a:ext cx="4103176" cy="3369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96" y="1787423"/>
            <a:ext cx="4103176" cy="33697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</p:spTree>
    <p:extLst>
      <p:ext uri="{BB962C8B-B14F-4D97-AF65-F5344CB8AC3E}">
        <p14:creationId xmlns:p14="http://schemas.microsoft.com/office/powerpoint/2010/main" val="283956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1668"/>
            <a:ext cx="4320480" cy="3374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1668"/>
            <a:ext cx="4365120" cy="33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6210" y="1060969"/>
            <a:ext cx="4450285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ПЕРЕЧЕНЬ СИГНАЛОВ НА </a:t>
            </a:r>
            <a:r>
              <a:rPr lang="ru-RU" sz="16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КШУ:</a:t>
            </a:r>
            <a:endParaRPr lang="ru-RU" sz="1600" b="1" dirty="0">
              <a:solidFill>
                <a:prstClr val="black"/>
              </a:solidFill>
              <a:latin typeface="PT Astra Serif" panose="020A0603040505020204" pitchFamily="18" charset="-52"/>
              <a:ea typeface="Times New Roman" panose="02020603050405020304" pitchFamily="18" charset="0"/>
            </a:endParaRPr>
          </a:p>
          <a:p>
            <a:pPr lvl="0" algn="just">
              <a:defRPr/>
            </a:pPr>
            <a:endParaRPr lang="ru-RU" sz="500" b="1" dirty="0" smtClean="0">
              <a:solidFill>
                <a:prstClr val="black"/>
              </a:solidFill>
              <a:latin typeface="PT Astra Serif" panose="020A0603040505020204" pitchFamily="18" charset="-52"/>
              <a:ea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ВОСХОД </a:t>
            </a: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1234 4321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- начало КШУ.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СТАРТ 1122 5588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– вводная «угроза возникновения ЧС».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ОТБОЙ 1111 3333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- оперативная пауза (завершение очередного этапа КШУ, возвращение сил и средств в ППД, </a:t>
            </a:r>
            <a:r>
              <a:rPr lang="ru-RU" sz="1600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введение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режима повседневной деятельности).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РЫВОК 8899 9988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- оперативный скачок.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ЭТАП 0909 0909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- начало очередного этапа КШУ.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ГРОЗА 4545 6969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- вводная «возникновение чрезвычайной ситуации».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СТАРТ 1122 5588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– введение режима повышенной готовности.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БЕГ 0011 0022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- введение режима чрезвычайной ситуации.</a:t>
            </a:r>
          </a:p>
          <a:p>
            <a:pPr lvl="0" algn="just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ЗАКАТ 4321 1234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- завершение КШУ.</a:t>
            </a:r>
            <a:endParaRPr lang="ru-RU" sz="1600" dirty="0">
              <a:solidFill>
                <a:prstClr val="black"/>
              </a:solidFill>
              <a:latin typeface="PT Astra Serif" panose="020A0603040505020204" pitchFamily="18" charset="-52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6228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Оповещение руководящего состава и работников органов управления РСЧС и ГО, ТО ФОИВ, ОИВ, ОМСУ и организаций диспетчерами ЕДДС городского округа Верх-Нейвинский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0968"/>
            <a:ext cx="4089503" cy="4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1781247"/>
            <a:ext cx="4365120" cy="3374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31" y="1781749"/>
            <a:ext cx="4346857" cy="3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3" y="1781498"/>
            <a:ext cx="4346857" cy="3374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80996"/>
            <a:ext cx="4355976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0" y="1780996"/>
            <a:ext cx="4355976" cy="3374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80996"/>
            <a:ext cx="4392488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Организация работ по ликвидации чрезвычайных ситуаций, связанных с паводками, а также организация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обеспечению безаварийного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пропуска паводковых вод»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Проверка готовности к размещению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пострадавших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 пункте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временного размещения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базе МАУ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 «Детская школа искусств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» (</a:t>
            </a:r>
            <a:r>
              <a:rPr lang="ru-RU" sz="16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пгт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Верх-Нейвинский, пл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Революции,7)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первоочередному жизнеобеспечению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80996"/>
            <a:ext cx="4283968" cy="33749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32" y="1780996"/>
            <a:ext cx="4410556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2" y="-27384"/>
            <a:ext cx="8316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 этап (с 06.00 (мест.) 13 апреля 2022 года до 06.00 (мест.) 14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мероприятий по оказанию гражданам финансовой помощи в связи с нарушением условий их жизнедеятельности и утратой ими имущества первой необходимости в результате ЧС»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40281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Работа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комиссии администрации городского округа Верх-Нейвинский по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оценке ущерба от ЧС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57" y="1412776"/>
            <a:ext cx="5052053" cy="4392488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248763"/>
              </p:ext>
            </p:extLst>
          </p:nvPr>
        </p:nvGraphicFramePr>
        <p:xfrm>
          <a:off x="538650" y="1412776"/>
          <a:ext cx="3313270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8650" y="1412776"/>
                        <a:ext cx="3313270" cy="439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2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8398" y="220699"/>
            <a:ext cx="831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III этап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06.00 (мест.) 14 апреля 2022 года до 18.00 (мест.) 14 апреля 2022 года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работ по тушению ландшафтных (природных) пожаров»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Доведение сигналов руководящему составу и работникам органов управления РСЧС и ГО, ТО ФОИВ, ОИВ, ОМСУ и организаций оперативным дежурным ЕДДС городского округа Верх-Нейвинский 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5231294"/>
            <a:ext cx="914399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Получение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сигналов: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Times New Roman" panose="02020603050405020304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ЭТАП </a:t>
            </a: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0909 0909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– начало очередного этапа командно-штабных учений, </a:t>
            </a: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ГРОЗА 4545 6969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 – вводная по чрезвычайной ситуации, </a:t>
            </a: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БЕГ </a:t>
            </a:r>
            <a:r>
              <a:rPr lang="ru-RU" sz="16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0011 </a:t>
            </a:r>
            <a:r>
              <a:rPr lang="ru-RU" sz="1600" b="1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0022 </a:t>
            </a:r>
            <a:r>
              <a:rPr lang="ru-RU" sz="1600" dirty="0">
                <a:solidFill>
                  <a:prstClr val="black"/>
                </a:solidFill>
                <a:latin typeface="PT Astra Serif" panose="020A0603040505020204" pitchFamily="18" charset="-52"/>
                <a:ea typeface="Times New Roman" panose="02020603050405020304" pitchFamily="18" charset="0"/>
              </a:rPr>
              <a:t>– введение режима чрезвычайной ситуации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6" y="1083380"/>
            <a:ext cx="3240360" cy="41118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71910" y="1138699"/>
            <a:ext cx="4572000" cy="4056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14 </a:t>
            </a:r>
            <a:r>
              <a:rPr lang="ru-RU" sz="14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мая </a:t>
            </a:r>
            <a:r>
              <a:rPr lang="ru-RU" sz="1400" dirty="0" smtClean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2022 </a:t>
            </a:r>
            <a:r>
              <a:rPr lang="ru-RU" sz="14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года в 04.00 (</a:t>
            </a:r>
            <a:r>
              <a:rPr lang="ru-RU" sz="1400" dirty="0" err="1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мск</a:t>
            </a:r>
            <a:r>
              <a:rPr lang="ru-RU" sz="14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) оперативному дежурному ЕДДС городского округа Верх-Нейвинский поступило сообщение о том, что в результате неосторожного обращения с огнем неустановленными лицами в 1 км восточнее </a:t>
            </a:r>
            <a:r>
              <a:rPr lang="ru-RU" sz="1400" dirty="0" err="1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пгт</a:t>
            </a:r>
            <a:r>
              <a:rPr lang="ru-RU" sz="14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 Верх-Нейвинский, на территории ГКУ СО «Невьянское лесничество (Верх-Нейвинский участок)» (79 квартал) возник очаг лесного пожара. Площадь пожара на момент обнаружения составила 2,5 га. Пожар низовой беглый, к 12.00 часам достиг площади 25 га. Пожар распространяется по направлению ветра в сторону населенного пункта.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Существует угроза распространения огня на частные жилые дома, расположенные на краю посёлка: ул. Еловая, Алексеевская, Ясная.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400" b="1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Метеорологическая обстановка</a:t>
            </a:r>
            <a:r>
              <a:rPr lang="ru-RU" sz="14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: температура воздуха +20</a:t>
            </a:r>
            <a:r>
              <a:rPr lang="ru-RU" sz="1400" baseline="300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о</a:t>
            </a:r>
            <a:r>
              <a:rPr lang="ru-RU" sz="1400" dirty="0">
                <a:solidFill>
                  <a:srgbClr val="C0000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С, ветер восточный 10 м/с, без осадков.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2" name="Picture 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4" y="1293764"/>
            <a:ext cx="8632513" cy="55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 Box 2"/>
          <p:cNvSpPr txBox="1">
            <a:spLocks noChangeArrowheads="1"/>
          </p:cNvSpPr>
          <p:nvPr/>
        </p:nvSpPr>
        <p:spPr bwMode="auto">
          <a:xfrm>
            <a:off x="315528" y="912602"/>
            <a:ext cx="8632513" cy="487927"/>
          </a:xfrm>
          <a:prstGeom prst="rect">
            <a:avLst/>
          </a:prstGeom>
          <a:solidFill>
            <a:srgbClr val="204D84"/>
          </a:solidFill>
          <a:ln w="25400" cmpd="thickThin">
            <a:solidFill>
              <a:srgbClr val="89A4A7"/>
            </a:solidFill>
            <a:miter lim="800000"/>
            <a:headEnd/>
            <a:tailEnd/>
          </a:ln>
        </p:spPr>
        <p:txBody>
          <a:bodyPr lIns="51873" tIns="0" rIns="51873" bIns="0" anchor="ctr" anchorCtr="1">
            <a:noAutofit/>
          </a:bodyPr>
          <a:lstStyle/>
          <a:p>
            <a:pPr algn="ctr" defTabSz="519869" eaLnBrk="0" hangingPunct="0">
              <a:lnSpc>
                <a:spcPct val="85000"/>
              </a:lnSpc>
            </a:pPr>
            <a:endParaRPr lang="ru-RU" sz="1170" kern="13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519869" eaLnBrk="0" hangingPunct="0"/>
            <a:r>
              <a:rPr lang="ru-RU" altLang="ru-RU" sz="1170" kern="1300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ПО ФАКТУ ЛЕСНОГО ПОЖАРА В </a:t>
            </a:r>
            <a:r>
              <a:rPr lang="ru-RU" sz="1170" kern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ВЕРХ-НЕЙВИНСКИЙ</a:t>
            </a:r>
            <a:endParaRPr lang="ru-RU" sz="1170" kern="13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519869" eaLnBrk="0" hangingPunct="0"/>
            <a:r>
              <a:rPr lang="ru-RU" sz="1170" kern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состоянию на14.05.2022 г.)</a:t>
            </a:r>
            <a:endParaRPr lang="ru-RU" sz="1170" kern="1300" dirty="0">
              <a:solidFill>
                <a:schemeClr val="bg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50" name="Line 352"/>
          <p:cNvSpPr>
            <a:spLocks noChangeShapeType="1"/>
          </p:cNvSpPr>
          <p:nvPr/>
        </p:nvSpPr>
        <p:spPr bwMode="auto">
          <a:xfrm>
            <a:off x="1406238" y="2219416"/>
            <a:ext cx="2652" cy="8832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grpSp>
        <p:nvGrpSpPr>
          <p:cNvPr id="98" name="Группа 97"/>
          <p:cNvGrpSpPr/>
          <p:nvPr/>
        </p:nvGrpSpPr>
        <p:grpSpPr>
          <a:xfrm>
            <a:off x="334626" y="1296414"/>
            <a:ext cx="1063652" cy="908450"/>
            <a:chOff x="93664" y="893760"/>
            <a:chExt cx="1273182" cy="1087402"/>
          </a:xfrm>
        </p:grpSpPr>
        <p:sp>
          <p:nvSpPr>
            <p:cNvPr id="1045" name="Rectangle 344"/>
            <p:cNvSpPr>
              <a:spLocks noChangeArrowheads="1"/>
            </p:cNvSpPr>
            <p:nvPr/>
          </p:nvSpPr>
          <p:spPr bwMode="auto">
            <a:xfrm>
              <a:off x="93664" y="893760"/>
              <a:ext cx="1079500" cy="108108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6296" tIns="38147" rIns="76296" bIns="38147" anchor="ctr"/>
            <a:lstStyle/>
            <a:p>
              <a:endParaRPr lang="ru-RU" sz="1504"/>
            </a:p>
          </p:txBody>
        </p:sp>
        <p:grpSp>
          <p:nvGrpSpPr>
            <p:cNvPr id="1046" name="Group 345"/>
            <p:cNvGrpSpPr>
              <a:grpSpLocks/>
            </p:cNvGrpSpPr>
            <p:nvPr/>
          </p:nvGrpSpPr>
          <p:grpSpPr bwMode="auto">
            <a:xfrm>
              <a:off x="928689" y="1777994"/>
              <a:ext cx="133350" cy="111125"/>
              <a:chOff x="6078" y="926"/>
              <a:chExt cx="129" cy="96"/>
            </a:xfrm>
          </p:grpSpPr>
          <p:sp>
            <p:nvSpPr>
              <p:cNvPr id="1244" name="Oval 346"/>
              <p:cNvSpPr>
                <a:spLocks noChangeArrowheads="1"/>
              </p:cNvSpPr>
              <p:nvPr/>
            </p:nvSpPr>
            <p:spPr bwMode="auto">
              <a:xfrm>
                <a:off x="6078" y="926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lIns="76296" tIns="38147" rIns="76296" bIns="38147" anchor="ctr"/>
              <a:lstStyle/>
              <a:p>
                <a:endParaRPr lang="ru-RU" sz="1504"/>
              </a:p>
            </p:txBody>
          </p:sp>
          <p:sp>
            <p:nvSpPr>
              <p:cNvPr id="1245" name="Rectangle 347"/>
              <p:cNvSpPr>
                <a:spLocks noChangeArrowheads="1"/>
              </p:cNvSpPr>
              <p:nvPr/>
            </p:nvSpPr>
            <p:spPr bwMode="auto">
              <a:xfrm>
                <a:off x="6127" y="926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lIns="76296" tIns="38147" rIns="76296" bIns="38147" anchor="ctr"/>
              <a:lstStyle/>
              <a:p>
                <a:endParaRPr lang="ru-RU" sz="1504"/>
              </a:p>
            </p:txBody>
          </p:sp>
        </p:grpSp>
        <p:sp>
          <p:nvSpPr>
            <p:cNvPr id="1047" name="Rectangle 348"/>
            <p:cNvSpPr>
              <a:spLocks noChangeArrowheads="1"/>
            </p:cNvSpPr>
            <p:nvPr/>
          </p:nvSpPr>
          <p:spPr bwMode="auto">
            <a:xfrm>
              <a:off x="95146" y="1763707"/>
              <a:ext cx="1052721" cy="21678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52102" tIns="26053" rIns="52102" bIns="26053">
              <a:spAutoFit/>
            </a:bodyPr>
            <a:lstStyle/>
            <a:p>
              <a:pPr algn="just" defTabSz="432340" eaLnBrk="0" hangingPunct="0"/>
              <a:r>
                <a:rPr lang="ru-RU" sz="835" b="1" dirty="0" err="1">
                  <a:latin typeface="Times New Roman" pitchFamily="18" charset="0"/>
                  <a:cs typeface="Times New Roman" pitchFamily="18" charset="0"/>
                </a:rPr>
                <a:t>аэр</a:t>
              </a:r>
              <a:r>
                <a:rPr lang="ru-RU" sz="835" b="1" dirty="0">
                  <a:latin typeface="Times New Roman" pitchFamily="18" charset="0"/>
                  <a:cs typeface="Times New Roman" pitchFamily="18" charset="0"/>
                </a:rPr>
                <a:t>. Жуковский</a:t>
              </a:r>
              <a:endParaRPr lang="ru-RU" sz="835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8" name="Rectangle 349"/>
            <p:cNvSpPr>
              <a:spLocks noChangeArrowheads="1"/>
            </p:cNvSpPr>
            <p:nvPr/>
          </p:nvSpPr>
          <p:spPr bwMode="auto">
            <a:xfrm>
              <a:off x="466903" y="1446209"/>
              <a:ext cx="709259" cy="21678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52102" tIns="26053" rIns="52102" bIns="26053">
              <a:spAutoFit/>
            </a:bodyPr>
            <a:lstStyle/>
            <a:p>
              <a:pPr algn="just" defTabSz="432340" eaLnBrk="0" hangingPunct="0"/>
              <a:r>
                <a:rPr lang="ru-RU" sz="835" b="1" dirty="0">
                  <a:latin typeface="Times New Roman" pitchFamily="18" charset="0"/>
                  <a:cs typeface="Times New Roman" pitchFamily="18" charset="0"/>
                </a:rPr>
                <a:t>МОСКВА</a:t>
              </a:r>
            </a:p>
          </p:txBody>
        </p:sp>
        <p:graphicFrame>
          <p:nvGraphicFramePr>
            <p:cNvPr id="1027" name="Object 350"/>
            <p:cNvGraphicFramePr>
              <a:graphicFrameLocks/>
            </p:cNvGraphicFramePr>
            <p:nvPr/>
          </p:nvGraphicFramePr>
          <p:xfrm>
            <a:off x="195264" y="1363658"/>
            <a:ext cx="282575" cy="3111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3" name="Clip" r:id="rId4" imgW="1848520" imgH="2286519" progId="">
                    <p:embed/>
                  </p:oleObj>
                </mc:Choice>
                <mc:Fallback>
                  <p:oleObj name="Clip" r:id="rId4" imgW="1848520" imgH="2286519" progId="">
                    <p:embed/>
                    <p:pic>
                      <p:nvPicPr>
                        <p:cNvPr id="1027" name="Object 350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264" y="1363658"/>
                          <a:ext cx="282575" cy="3111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" name="Line 351"/>
            <p:cNvSpPr>
              <a:spLocks noChangeShapeType="1"/>
            </p:cNvSpPr>
            <p:nvPr/>
          </p:nvSpPr>
          <p:spPr bwMode="auto">
            <a:xfrm>
              <a:off x="1022358" y="1981162"/>
              <a:ext cx="344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504"/>
            </a:p>
          </p:txBody>
        </p:sp>
        <p:grpSp>
          <p:nvGrpSpPr>
            <p:cNvPr id="1055" name="Group 361"/>
            <p:cNvGrpSpPr>
              <a:grpSpLocks/>
            </p:cNvGrpSpPr>
            <p:nvPr/>
          </p:nvGrpSpPr>
          <p:grpSpPr bwMode="auto">
            <a:xfrm>
              <a:off x="263525" y="925506"/>
              <a:ext cx="730250" cy="533397"/>
              <a:chOff x="2105" y="2742"/>
              <a:chExt cx="460" cy="336"/>
            </a:xfrm>
          </p:grpSpPr>
          <p:grpSp>
            <p:nvGrpSpPr>
              <p:cNvPr id="1235" name="Group 362"/>
              <p:cNvGrpSpPr>
                <a:grpSpLocks/>
              </p:cNvGrpSpPr>
              <p:nvPr/>
            </p:nvGrpSpPr>
            <p:grpSpPr bwMode="auto">
              <a:xfrm>
                <a:off x="2128" y="2762"/>
                <a:ext cx="101" cy="316"/>
                <a:chOff x="3313" y="1709"/>
                <a:chExt cx="84" cy="408"/>
              </a:xfrm>
            </p:grpSpPr>
            <p:grpSp>
              <p:nvGrpSpPr>
                <p:cNvPr id="1237" name="Group 363"/>
                <p:cNvGrpSpPr>
                  <a:grpSpLocks noChangeAspect="1"/>
                </p:cNvGrpSpPr>
                <p:nvPr/>
              </p:nvGrpSpPr>
              <p:grpSpPr bwMode="auto">
                <a:xfrm>
                  <a:off x="3313" y="1709"/>
                  <a:ext cx="78" cy="408"/>
                  <a:chOff x="668" y="2135"/>
                  <a:chExt cx="389" cy="3020"/>
                </a:xfrm>
              </p:grpSpPr>
              <p:sp>
                <p:nvSpPr>
                  <p:cNvPr id="1240" name="Freeform 364"/>
                  <p:cNvSpPr>
                    <a:spLocks noChangeAspect="1"/>
                  </p:cNvSpPr>
                  <p:nvPr/>
                </p:nvSpPr>
                <p:spPr bwMode="auto">
                  <a:xfrm>
                    <a:off x="973" y="2135"/>
                    <a:ext cx="84" cy="3001"/>
                  </a:xfrm>
                  <a:custGeom>
                    <a:avLst/>
                    <a:gdLst>
                      <a:gd name="T0" fmla="*/ 41 w 84"/>
                      <a:gd name="T1" fmla="*/ 0 h 3001"/>
                      <a:gd name="T2" fmla="*/ 83 w 84"/>
                      <a:gd name="T3" fmla="*/ 0 h 3001"/>
                      <a:gd name="T4" fmla="*/ 83 w 84"/>
                      <a:gd name="T5" fmla="*/ 3000 h 3001"/>
                      <a:gd name="T6" fmla="*/ 0 w 84"/>
                      <a:gd name="T7" fmla="*/ 3000 h 3001"/>
                      <a:gd name="T8" fmla="*/ 41 w 84"/>
                      <a:gd name="T9" fmla="*/ 0 h 30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4"/>
                      <a:gd name="T16" fmla="*/ 0 h 3001"/>
                      <a:gd name="T17" fmla="*/ 84 w 84"/>
                      <a:gd name="T18" fmla="*/ 3001 h 30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4" h="3001">
                        <a:moveTo>
                          <a:pt x="41" y="0"/>
                        </a:moveTo>
                        <a:lnTo>
                          <a:pt x="83" y="0"/>
                        </a:lnTo>
                        <a:lnTo>
                          <a:pt x="83" y="3000"/>
                        </a:lnTo>
                        <a:lnTo>
                          <a:pt x="0" y="3000"/>
                        </a:lnTo>
                        <a:lnTo>
                          <a:pt x="41" y="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99933"/>
                      </a:gs>
                      <a:gs pos="100000">
                        <a:srgbClr val="7A7A29"/>
                      </a:gs>
                    </a:gsLst>
                    <a:lin ang="0" scaled="1"/>
                  </a:gra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sz="1504"/>
                  </a:p>
                </p:txBody>
              </p:sp>
              <p:sp>
                <p:nvSpPr>
                  <p:cNvPr id="1241" name="Freeform 365"/>
                  <p:cNvSpPr>
                    <a:spLocks noChangeAspect="1"/>
                  </p:cNvSpPr>
                  <p:nvPr/>
                </p:nvSpPr>
                <p:spPr bwMode="auto">
                  <a:xfrm>
                    <a:off x="668" y="2153"/>
                    <a:ext cx="122" cy="3002"/>
                  </a:xfrm>
                  <a:custGeom>
                    <a:avLst/>
                    <a:gdLst>
                      <a:gd name="T0" fmla="*/ 57 w 121"/>
                      <a:gd name="T1" fmla="*/ 0 h 3001"/>
                      <a:gd name="T2" fmla="*/ 111 w 121"/>
                      <a:gd name="T3" fmla="*/ 0 h 3001"/>
                      <a:gd name="T4" fmla="*/ 120 w 121"/>
                      <a:gd name="T5" fmla="*/ 3000 h 3001"/>
                      <a:gd name="T6" fmla="*/ 0 w 121"/>
                      <a:gd name="T7" fmla="*/ 3000 h 3001"/>
                      <a:gd name="T8" fmla="*/ 57 w 121"/>
                      <a:gd name="T9" fmla="*/ 0 h 30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1"/>
                      <a:gd name="T16" fmla="*/ 0 h 3001"/>
                      <a:gd name="T17" fmla="*/ 121 w 121"/>
                      <a:gd name="T18" fmla="*/ 3001 h 30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1" h="3001">
                        <a:moveTo>
                          <a:pt x="57" y="0"/>
                        </a:moveTo>
                        <a:lnTo>
                          <a:pt x="111" y="0"/>
                        </a:lnTo>
                        <a:lnTo>
                          <a:pt x="120" y="3000"/>
                        </a:lnTo>
                        <a:lnTo>
                          <a:pt x="0" y="3000"/>
                        </a:lnTo>
                        <a:lnTo>
                          <a:pt x="57" y="0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663300"/>
                      </a:gs>
                      <a:gs pos="100000">
                        <a:srgbClr val="522900"/>
                      </a:gs>
                    </a:gsLst>
                    <a:lin ang="0" scaled="1"/>
                  </a:gra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sz="1504"/>
                  </a:p>
                </p:txBody>
              </p:sp>
            </p:grpSp>
            <p:sp>
              <p:nvSpPr>
                <p:cNvPr id="1238" name="Oval 366"/>
                <p:cNvSpPr>
                  <a:spLocks noChangeAspect="1" noChangeArrowheads="1"/>
                </p:cNvSpPr>
                <p:nvPr/>
              </p:nvSpPr>
              <p:spPr bwMode="auto">
                <a:xfrm>
                  <a:off x="3383" y="1940"/>
                  <a:ext cx="14" cy="9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296" tIns="38147" rIns="76296" bIns="38147" anchor="ctr"/>
                <a:lstStyle/>
                <a:p>
                  <a:endParaRPr lang="ru-RU" sz="1504"/>
                </a:p>
              </p:txBody>
            </p:sp>
            <p:sp>
              <p:nvSpPr>
                <p:cNvPr id="1239" name="Oval 367"/>
                <p:cNvSpPr>
                  <a:spLocks noChangeAspect="1" noChangeArrowheads="1"/>
                </p:cNvSpPr>
                <p:nvPr/>
              </p:nvSpPr>
              <p:spPr bwMode="auto">
                <a:xfrm>
                  <a:off x="3378" y="1722"/>
                  <a:ext cx="14" cy="9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6296" tIns="38147" rIns="76296" bIns="38147" anchor="ctr"/>
                <a:lstStyle/>
                <a:p>
                  <a:endParaRPr lang="ru-RU" sz="1504"/>
                </a:p>
              </p:txBody>
            </p:sp>
          </p:grpSp>
          <p:pic>
            <p:nvPicPr>
              <p:cNvPr id="1236" name="Picture 368" descr="флаг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05" y="2742"/>
                <a:ext cx="46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8" name="Text Box 369"/>
            <p:cNvSpPr txBox="1">
              <a:spLocks noChangeArrowheads="1"/>
            </p:cNvSpPr>
            <p:nvPr/>
          </p:nvSpPr>
          <p:spPr bwMode="auto">
            <a:xfrm>
              <a:off x="293688" y="1042988"/>
              <a:ext cx="657225" cy="1230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521196">
                <a:defRPr/>
              </a:pPr>
              <a:r>
                <a:rPr lang="ru-RU" sz="668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МЧС России</a:t>
              </a: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338604" y="2357118"/>
            <a:ext cx="902263" cy="902263"/>
            <a:chOff x="93163" y="2033506"/>
            <a:chExt cx="1080000" cy="1080000"/>
          </a:xfrm>
        </p:grpSpPr>
        <p:sp>
          <p:nvSpPr>
            <p:cNvPr id="1042" name="Rectangle 182"/>
            <p:cNvSpPr>
              <a:spLocks noChangeArrowheads="1"/>
            </p:cNvSpPr>
            <p:nvPr/>
          </p:nvSpPr>
          <p:spPr bwMode="auto">
            <a:xfrm>
              <a:off x="93163" y="2033506"/>
              <a:ext cx="1080000" cy="10800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6296" tIns="38147" rIns="76296" bIns="38147" anchor="ctr"/>
            <a:lstStyle/>
            <a:p>
              <a:endParaRPr lang="ru-RU" sz="1504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026" name="Object 183"/>
            <p:cNvGraphicFramePr>
              <a:graphicFrameLocks/>
            </p:cNvGraphicFramePr>
            <p:nvPr>
              <p:extLst/>
            </p:nvPr>
          </p:nvGraphicFramePr>
          <p:xfrm>
            <a:off x="198582" y="2608240"/>
            <a:ext cx="282575" cy="312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4" name="Clip" r:id="rId7" imgW="1848520" imgH="2286519" progId="">
                    <p:embed/>
                  </p:oleObj>
                </mc:Choice>
                <mc:Fallback>
                  <p:oleObj name="Clip" r:id="rId7" imgW="1848520" imgH="2286519" progId="">
                    <p:embed/>
                    <p:pic>
                      <p:nvPicPr>
                        <p:cNvPr id="1026" name="Object 18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582" y="2608240"/>
                          <a:ext cx="282575" cy="312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3" name="Rectangle 192"/>
            <p:cNvSpPr>
              <a:spLocks noChangeArrowheads="1"/>
            </p:cNvSpPr>
            <p:nvPr/>
          </p:nvSpPr>
          <p:spPr bwMode="auto">
            <a:xfrm>
              <a:off x="113573" y="2856943"/>
              <a:ext cx="1008062" cy="21678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52102" tIns="26053" rIns="52102" bIns="26053">
              <a:spAutoFit/>
            </a:bodyPr>
            <a:lstStyle/>
            <a:p>
              <a:pPr algn="just" defTabSz="432340" eaLnBrk="0" hangingPunct="0"/>
              <a:r>
                <a:rPr lang="ru-RU" sz="835" b="1" dirty="0">
                  <a:latin typeface="Times New Roman" pitchFamily="18" charset="0"/>
                  <a:cs typeface="Times New Roman" pitchFamily="18" charset="0"/>
                </a:rPr>
                <a:t>Екатеринбург</a:t>
              </a:r>
            </a:p>
          </p:txBody>
        </p:sp>
        <p:grpSp>
          <p:nvGrpSpPr>
            <p:cNvPr id="1058" name="Group 418"/>
            <p:cNvGrpSpPr>
              <a:grpSpLocks/>
            </p:cNvGrpSpPr>
            <p:nvPr/>
          </p:nvGrpSpPr>
          <p:grpSpPr bwMode="auto">
            <a:xfrm>
              <a:off x="312798" y="2270034"/>
              <a:ext cx="503237" cy="485775"/>
              <a:chOff x="3527" y="1270"/>
              <a:chExt cx="381" cy="396"/>
            </a:xfrm>
          </p:grpSpPr>
          <p:sp>
            <p:nvSpPr>
              <p:cNvPr id="130" name="Freeform 419"/>
              <p:cNvSpPr>
                <a:spLocks/>
              </p:cNvSpPr>
              <p:nvPr/>
            </p:nvSpPr>
            <p:spPr bwMode="auto">
              <a:xfrm>
                <a:off x="3527" y="1270"/>
                <a:ext cx="381" cy="19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00" y="0"/>
                  </a:cxn>
                  <a:cxn ang="0">
                    <a:pos x="381" y="195"/>
                  </a:cxn>
                  <a:cxn ang="0">
                    <a:pos x="3" y="192"/>
                  </a:cxn>
                  <a:cxn ang="0">
                    <a:pos x="0" y="6"/>
                  </a:cxn>
                </a:cxnLst>
                <a:rect l="0" t="0" r="r" b="b"/>
                <a:pathLst>
                  <a:path w="381" h="195">
                    <a:moveTo>
                      <a:pt x="0" y="6"/>
                    </a:moveTo>
                    <a:lnTo>
                      <a:pt x="300" y="0"/>
                    </a:lnTo>
                    <a:lnTo>
                      <a:pt x="381" y="195"/>
                    </a:lnTo>
                    <a:lnTo>
                      <a:pt x="3" y="192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8C9B6"/>
                  </a:gs>
                  <a:gs pos="50000">
                    <a:schemeClr val="bg1"/>
                  </a:gs>
                  <a:gs pos="100000">
                    <a:srgbClr val="E8C9B6"/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504">
                  <a:latin typeface="Arial" pitchFamily="34" charset="0"/>
                </a:endParaRPr>
              </a:p>
            </p:txBody>
          </p:sp>
          <p:sp>
            <p:nvSpPr>
              <p:cNvPr id="1219" name="Rectangle 19"/>
              <p:cNvSpPr>
                <a:spLocks noChangeArrowheads="1"/>
              </p:cNvSpPr>
              <p:nvPr/>
            </p:nvSpPr>
            <p:spPr bwMode="auto">
              <a:xfrm>
                <a:off x="3571" y="1330"/>
                <a:ext cx="323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48895" tIns="24449" rIns="48895" bIns="24449">
                <a:spAutoFit/>
              </a:bodyPr>
              <a:lstStyle/>
              <a:p>
                <a:pPr defTabSz="488041" eaLnBrk="0" hangingPunct="0"/>
                <a:r>
                  <a:rPr lang="ru-RU" sz="501" b="1" dirty="0">
                    <a:latin typeface="Times New Roman" pitchFamily="18" charset="0"/>
                    <a:cs typeface="Times New Roman" pitchFamily="18" charset="0"/>
                  </a:rPr>
                  <a:t>ГУ МЧС</a:t>
                </a:r>
              </a:p>
            </p:txBody>
          </p:sp>
          <p:sp>
            <p:nvSpPr>
              <p:cNvPr id="1220" name="Line 12"/>
              <p:cNvSpPr>
                <a:spLocks noChangeShapeType="1"/>
              </p:cNvSpPr>
              <p:nvPr/>
            </p:nvSpPr>
            <p:spPr bwMode="auto">
              <a:xfrm>
                <a:off x="3527" y="1318"/>
                <a:ext cx="31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1" name="Line 13"/>
              <p:cNvSpPr>
                <a:spLocks noChangeShapeType="1"/>
              </p:cNvSpPr>
              <p:nvPr/>
            </p:nvSpPr>
            <p:spPr bwMode="auto">
              <a:xfrm>
                <a:off x="3527" y="1425"/>
                <a:ext cx="36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2" name="Line 15"/>
              <p:cNvSpPr>
                <a:spLocks noChangeShapeType="1"/>
              </p:cNvSpPr>
              <p:nvPr/>
            </p:nvSpPr>
            <p:spPr bwMode="auto">
              <a:xfrm>
                <a:off x="3823" y="1271"/>
                <a:ext cx="85" cy="19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3" name="Line 16"/>
              <p:cNvSpPr>
                <a:spLocks noChangeShapeType="1"/>
              </p:cNvSpPr>
              <p:nvPr/>
            </p:nvSpPr>
            <p:spPr bwMode="auto">
              <a:xfrm flipH="1">
                <a:off x="3527" y="1468"/>
                <a:ext cx="381" cy="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4" name="Line 17"/>
              <p:cNvSpPr>
                <a:spLocks noChangeShapeType="1"/>
              </p:cNvSpPr>
              <p:nvPr/>
            </p:nvSpPr>
            <p:spPr bwMode="auto">
              <a:xfrm>
                <a:off x="3527" y="1271"/>
                <a:ext cx="0" cy="39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  <p:sp>
            <p:nvSpPr>
              <p:cNvPr id="1225" name="Line 18"/>
              <p:cNvSpPr>
                <a:spLocks noChangeShapeType="1"/>
              </p:cNvSpPr>
              <p:nvPr/>
            </p:nvSpPr>
            <p:spPr bwMode="auto">
              <a:xfrm>
                <a:off x="3527" y="1271"/>
                <a:ext cx="296" cy="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183" tIns="36091" rIns="72183" bIns="36091">
                <a:spAutoFit/>
              </a:bodyPr>
              <a:lstStyle/>
              <a:p>
                <a:endParaRPr lang="ru-RU" sz="1504"/>
              </a:p>
            </p:txBody>
          </p:sp>
        </p:grpSp>
      </p:grpSp>
      <p:sp>
        <p:nvSpPr>
          <p:cNvPr id="1084" name="Rectangle 346"/>
          <p:cNvSpPr>
            <a:spLocks noChangeArrowheads="1"/>
          </p:cNvSpPr>
          <p:nvPr/>
        </p:nvSpPr>
        <p:spPr bwMode="auto">
          <a:xfrm>
            <a:off x="7820631" y="120025"/>
            <a:ext cx="1067626" cy="1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296" tIns="38147" rIns="76296" bIns="38147" anchor="ctr"/>
          <a:lstStyle/>
          <a:p>
            <a:pPr algn="ctr"/>
            <a:r>
              <a:rPr lang="ru-RU" sz="1170" dirty="0">
                <a:solidFill>
                  <a:schemeClr val="bg1"/>
                </a:solidFill>
                <a:latin typeface="Times New Roman" pitchFamily="18" charset="0"/>
              </a:rPr>
              <a:t>По </a:t>
            </a:r>
            <a:r>
              <a:rPr lang="ru-RU" sz="1170" dirty="0" smtClean="0">
                <a:solidFill>
                  <a:schemeClr val="bg1"/>
                </a:solidFill>
                <a:latin typeface="Times New Roman" pitchFamily="18" charset="0"/>
              </a:rPr>
              <a:t>учению</a:t>
            </a:r>
            <a:endParaRPr lang="ru-RU" sz="117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85" name="Oval 121"/>
          <p:cNvSpPr>
            <a:spLocks noChangeArrowheads="1"/>
          </p:cNvSpPr>
          <p:nvPr/>
        </p:nvSpPr>
        <p:spPr bwMode="auto">
          <a:xfrm>
            <a:off x="5113418" y="2995086"/>
            <a:ext cx="210528" cy="21052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367" tIns="38184" rIns="76367" bIns="38184" anchor="ctr"/>
          <a:lstStyle/>
          <a:p>
            <a:endParaRPr lang="ru-RU" sz="1504"/>
          </a:p>
        </p:txBody>
      </p:sp>
      <p:sp>
        <p:nvSpPr>
          <p:cNvPr id="1099" name="Line 173"/>
          <p:cNvSpPr>
            <a:spLocks noChangeShapeType="1"/>
          </p:cNvSpPr>
          <p:nvPr/>
        </p:nvSpPr>
        <p:spPr bwMode="auto">
          <a:xfrm flipV="1">
            <a:off x="633032" y="3102675"/>
            <a:ext cx="4540543" cy="11021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grpSp>
        <p:nvGrpSpPr>
          <p:cNvPr id="176" name="Group 58"/>
          <p:cNvGrpSpPr>
            <a:grpSpLocks/>
          </p:cNvGrpSpPr>
          <p:nvPr/>
        </p:nvGrpSpPr>
        <p:grpSpPr bwMode="auto">
          <a:xfrm>
            <a:off x="394307" y="4025813"/>
            <a:ext cx="267210" cy="313114"/>
            <a:chOff x="3221" y="3958"/>
            <a:chExt cx="367" cy="278"/>
          </a:xfrm>
        </p:grpSpPr>
        <p:grpSp>
          <p:nvGrpSpPr>
            <p:cNvPr id="177" name="Group 59"/>
            <p:cNvGrpSpPr>
              <a:grpSpLocks/>
            </p:cNvGrpSpPr>
            <p:nvPr/>
          </p:nvGrpSpPr>
          <p:grpSpPr bwMode="auto">
            <a:xfrm>
              <a:off x="3221" y="3958"/>
              <a:ext cx="367" cy="278"/>
              <a:chOff x="3600" y="5904"/>
              <a:chExt cx="210" cy="118"/>
            </a:xfrm>
          </p:grpSpPr>
          <p:grpSp>
            <p:nvGrpSpPr>
              <p:cNvPr id="179" name="Group 60"/>
              <p:cNvGrpSpPr>
                <a:grpSpLocks/>
              </p:cNvGrpSpPr>
              <p:nvPr/>
            </p:nvGrpSpPr>
            <p:grpSpPr bwMode="auto">
              <a:xfrm>
                <a:off x="3600" y="5904"/>
                <a:ext cx="210" cy="118"/>
                <a:chOff x="1968" y="1872"/>
                <a:chExt cx="384" cy="336"/>
              </a:xfrm>
            </p:grpSpPr>
            <p:sp>
              <p:nvSpPr>
                <p:cNvPr id="183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2064"/>
                  <a:ext cx="384" cy="14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84" name="AutoShape 62"/>
                <p:cNvSpPr>
                  <a:spLocks noChangeArrowheads="1"/>
                </p:cNvSpPr>
                <p:nvPr/>
              </p:nvSpPr>
              <p:spPr bwMode="auto">
                <a:xfrm>
                  <a:off x="1968" y="1872"/>
                  <a:ext cx="384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80" name="Group 63"/>
              <p:cNvGrpSpPr>
                <a:grpSpLocks/>
              </p:cNvGrpSpPr>
              <p:nvPr/>
            </p:nvGrpSpPr>
            <p:grpSpPr bwMode="auto">
              <a:xfrm>
                <a:off x="3670" y="5920"/>
                <a:ext cx="79" cy="46"/>
                <a:chOff x="5808" y="1520"/>
                <a:chExt cx="240" cy="240"/>
              </a:xfrm>
            </p:grpSpPr>
            <p:sp>
              <p:nvSpPr>
                <p:cNvPr id="181" name="Line 64"/>
                <p:cNvSpPr>
                  <a:spLocks noChangeShapeType="1"/>
                </p:cNvSpPr>
                <p:nvPr/>
              </p:nvSpPr>
              <p:spPr bwMode="auto">
                <a:xfrm>
                  <a:off x="5808" y="1632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82" name="Line 65"/>
                <p:cNvSpPr>
                  <a:spLocks noChangeShapeType="1"/>
                </p:cNvSpPr>
                <p:nvPr/>
              </p:nvSpPr>
              <p:spPr bwMode="auto">
                <a:xfrm>
                  <a:off x="5920" y="152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</p:grpSp>
        </p:grpSp>
        <p:sp>
          <p:nvSpPr>
            <p:cNvPr id="178" name="Text Box 66"/>
            <p:cNvSpPr txBox="1">
              <a:spLocks noChangeArrowheads="1"/>
            </p:cNvSpPr>
            <p:nvPr/>
          </p:nvSpPr>
          <p:spPr bwMode="auto">
            <a:xfrm>
              <a:off x="3267" y="4089"/>
              <a:ext cx="31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00" tIns="25900" rIns="51800" bIns="25900">
              <a:spAutoFit/>
            </a:bodyPr>
            <a:lstStyle/>
            <a:p>
              <a:pPr defTabSz="517217" eaLnBrk="0" hangingPunct="0"/>
              <a:r>
                <a:rPr lang="ru-RU" sz="668" b="1" dirty="0">
                  <a:solidFill>
                    <a:srgbClr val="000000"/>
                  </a:solidFill>
                  <a:cs typeface="Arial" charset="0"/>
                </a:rPr>
                <a:t>ГП</a:t>
              </a:r>
              <a:endParaRPr lang="ru-RU" sz="668" b="1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8" name="Group 194"/>
          <p:cNvGrpSpPr>
            <a:grpSpLocks/>
          </p:cNvGrpSpPr>
          <p:nvPr/>
        </p:nvGrpSpPr>
        <p:grpSpPr bwMode="auto">
          <a:xfrm>
            <a:off x="1408890" y="1277257"/>
            <a:ext cx="514543" cy="541702"/>
            <a:chOff x="3986" y="1629"/>
            <a:chExt cx="413" cy="190"/>
          </a:xfrm>
        </p:grpSpPr>
        <p:sp>
          <p:nvSpPr>
            <p:cNvPr id="139" name="Line 195"/>
            <p:cNvSpPr>
              <a:spLocks noChangeShapeType="1"/>
            </p:cNvSpPr>
            <p:nvPr/>
          </p:nvSpPr>
          <p:spPr bwMode="auto">
            <a:xfrm>
              <a:off x="4082" y="1655"/>
              <a:ext cx="1" cy="164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504" dirty="0"/>
            </a:p>
          </p:txBody>
        </p:sp>
        <p:sp>
          <p:nvSpPr>
            <p:cNvPr id="140" name="AutoShape 196"/>
            <p:cNvSpPr>
              <a:spLocks noChangeArrowheads="1"/>
            </p:cNvSpPr>
            <p:nvPr/>
          </p:nvSpPr>
          <p:spPr bwMode="auto">
            <a:xfrm>
              <a:off x="4093" y="1659"/>
              <a:ext cx="236" cy="8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06 h 159"/>
                <a:gd name="T4" fmla="*/ 4937162 w 291"/>
                <a:gd name="T5" fmla="*/ 106 h 159"/>
                <a:gd name="T6" fmla="*/ 4937162 w 291"/>
                <a:gd name="T7" fmla="*/ 106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0151" rIns="60151" anchor="ctr"/>
            <a:lstStyle/>
            <a:p>
              <a:endParaRPr lang="ru-RU" sz="1504" dirty="0"/>
            </a:p>
          </p:txBody>
        </p:sp>
        <p:sp>
          <p:nvSpPr>
            <p:cNvPr id="141" name="Rectangle 197"/>
            <p:cNvSpPr>
              <a:spLocks noChangeArrowheads="1"/>
            </p:cNvSpPr>
            <p:nvPr/>
          </p:nvSpPr>
          <p:spPr bwMode="auto">
            <a:xfrm flipH="1">
              <a:off x="3986" y="1629"/>
              <a:ext cx="41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2025" tIns="46223" rIns="92025" bIns="46223">
              <a:spAutoFit/>
            </a:bodyPr>
            <a:lstStyle>
              <a:lvl1pPr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725488" eaLnBrk="0" hangingPunct="0"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479550" algn="l"/>
                  <a:tab pos="2963863" algn="l"/>
                  <a:tab pos="4446588" algn="l"/>
                  <a:tab pos="5930900" algn="l"/>
                  <a:tab pos="7413625" algn="l"/>
                  <a:tab pos="8894763" algn="l"/>
                  <a:tab pos="10380663" algn="l"/>
                  <a:tab pos="11861800" algn="l"/>
                  <a:tab pos="13346113" algn="l"/>
                  <a:tab pos="14828838" algn="l"/>
                  <a:tab pos="16309975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</a:pPr>
              <a:endParaRPr lang="ru-RU" altLang="ru-RU" sz="75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16/5</a:t>
              </a:r>
              <a:endParaRPr lang="en-GB" altLang="ru-RU" sz="752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 bwMode="auto">
          <a:xfrm>
            <a:off x="255744" y="959291"/>
            <a:ext cx="8632513" cy="589790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392" tIns="38196" rIns="76392" bIns="38196" numCol="1" rtlCol="0" anchor="t" anchorCtr="0" compatLnSpc="1">
            <a:prstTxWarp prst="textNoShape">
              <a:avLst/>
            </a:prstTxWarp>
          </a:bodyPr>
          <a:lstStyle/>
          <a:p>
            <a:pPr defTabSz="884574" fontAlgn="base">
              <a:spcBef>
                <a:spcPct val="0"/>
              </a:spcBef>
              <a:spcAft>
                <a:spcPct val="0"/>
              </a:spcAft>
            </a:pPr>
            <a:endParaRPr lang="ru-RU" sz="1754">
              <a:latin typeface="Arial" pitchFamily="34" charset="0"/>
            </a:endParaRPr>
          </a:p>
        </p:txBody>
      </p:sp>
      <p:sp>
        <p:nvSpPr>
          <p:cNvPr id="136" name="Rectangle 109"/>
          <p:cNvSpPr>
            <a:spLocks noChangeArrowheads="1"/>
          </p:cNvSpPr>
          <p:nvPr/>
        </p:nvSpPr>
        <p:spPr bwMode="auto">
          <a:xfrm>
            <a:off x="315895" y="4509120"/>
            <a:ext cx="2254612" cy="2254612"/>
          </a:xfrm>
          <a:prstGeom prst="rect">
            <a:avLst/>
          </a:prstGeom>
          <a:solidFill>
            <a:srgbClr val="BBE0E3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graphicFrame>
        <p:nvGraphicFramePr>
          <p:cNvPr id="133" name="Group 210"/>
          <p:cNvGraphicFramePr>
            <a:graphicFrameLocks noGrp="1"/>
          </p:cNvGraphicFramePr>
          <p:nvPr>
            <p:extLst/>
          </p:nvPr>
        </p:nvGraphicFramePr>
        <p:xfrm>
          <a:off x="7203515" y="1439768"/>
          <a:ext cx="1628626" cy="850969"/>
        </p:xfrm>
        <a:graphic>
          <a:graphicData uri="http://schemas.openxmlformats.org/drawingml/2006/table">
            <a:tbl>
              <a:tblPr/>
              <a:tblGrid>
                <a:gridCol w="1002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40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Метеоданные</a:t>
                      </a:r>
                    </a:p>
                  </a:txBody>
                  <a:tcPr marL="74448" marR="74448" marT="39451" marB="3945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Температура, 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+20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Осадки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 осадков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и скорость ветра, м/с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10м/с</a:t>
                      </a:r>
                    </a:p>
                  </a:txBody>
                  <a:tcPr marL="58621" marR="58621" marT="6214" marB="62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3" name="Group 2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106599"/>
              </p:ext>
            </p:extLst>
          </p:nvPr>
        </p:nvGraphicFramePr>
        <p:xfrm>
          <a:off x="3624643" y="5768826"/>
          <a:ext cx="2151165" cy="835303"/>
        </p:xfrm>
        <a:graphic>
          <a:graphicData uri="http://schemas.openxmlformats.org/drawingml/2006/table">
            <a:tbl>
              <a:tblPr/>
              <a:tblGrid>
                <a:gridCol w="121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77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L="74621" marR="74621" marT="39398" marB="393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58757" marR="58757" marT="6205" marB="6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58757" marR="5875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4" name="Group 2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20350"/>
              </p:ext>
            </p:extLst>
          </p:nvPr>
        </p:nvGraphicFramePr>
        <p:xfrm>
          <a:off x="3635543" y="5114254"/>
          <a:ext cx="2153818" cy="603568"/>
        </p:xfrm>
        <a:graphic>
          <a:graphicData uri="http://schemas.openxmlformats.org/drawingml/2006/table">
            <a:tbl>
              <a:tblPr/>
              <a:tblGrid>
                <a:gridCol w="132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6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пострадавших</a:t>
                      </a:r>
                    </a:p>
                  </a:txBody>
                  <a:tcPr marL="74661" marR="74661" marT="39356" marB="3935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Пострадало,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Погибло,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Госпитализировано, чел.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87" marR="58787" marT="6196" marB="619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51" name="Text Box 353"/>
          <p:cNvSpPr txBox="1">
            <a:spLocks noChangeArrowheads="1"/>
          </p:cNvSpPr>
          <p:nvPr/>
        </p:nvSpPr>
        <p:spPr bwMode="auto">
          <a:xfrm>
            <a:off x="1302775" y="2474099"/>
            <a:ext cx="415489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/>
              <a:t>1800  </a:t>
            </a:r>
            <a:r>
              <a:rPr lang="ru-RU" sz="668" dirty="0"/>
              <a:t>км</a:t>
            </a:r>
            <a:endParaRPr lang="ru-RU" sz="1420" dirty="0"/>
          </a:p>
        </p:txBody>
      </p:sp>
      <p:sp>
        <p:nvSpPr>
          <p:cNvPr id="1059" name="Line 173"/>
          <p:cNvSpPr>
            <a:spLocks noChangeShapeType="1"/>
          </p:cNvSpPr>
          <p:nvPr/>
        </p:nvSpPr>
        <p:spPr bwMode="auto">
          <a:xfrm>
            <a:off x="1468571" y="3011231"/>
            <a:ext cx="3644847" cy="188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86" name="Line 173"/>
          <p:cNvSpPr>
            <a:spLocks noChangeShapeType="1"/>
          </p:cNvSpPr>
          <p:nvPr/>
        </p:nvSpPr>
        <p:spPr bwMode="auto">
          <a:xfrm>
            <a:off x="1510519" y="1728775"/>
            <a:ext cx="3663057" cy="13013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91" name="Text Box 181"/>
          <p:cNvSpPr txBox="1">
            <a:spLocks noChangeArrowheads="1"/>
          </p:cNvSpPr>
          <p:nvPr/>
        </p:nvSpPr>
        <p:spPr bwMode="auto">
          <a:xfrm>
            <a:off x="1836222" y="2952494"/>
            <a:ext cx="360945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ru-RU" sz="668" dirty="0">
                <a:latin typeface="Times New Roman" pitchFamily="18" charset="0"/>
                <a:cs typeface="Times New Roman" pitchFamily="18" charset="0"/>
              </a:rPr>
              <a:t>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0" name="Text Box 181"/>
          <p:cNvSpPr txBox="1">
            <a:spLocks noChangeArrowheads="1"/>
          </p:cNvSpPr>
          <p:nvPr/>
        </p:nvSpPr>
        <p:spPr bwMode="auto">
          <a:xfrm>
            <a:off x="1050801" y="3906450"/>
            <a:ext cx="360738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3км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31" descr="https://img.gazeta.ru/files3/699/8048699/upload-RXmpbXgicD8-pic905-895x505-27306.jpg"/>
          <p:cNvSpPr>
            <a:spLocks noChangeAspect="1" noChangeArrowheads="1"/>
          </p:cNvSpPr>
          <p:nvPr/>
        </p:nvSpPr>
        <p:spPr bwMode="auto">
          <a:xfrm>
            <a:off x="385715" y="-120688"/>
            <a:ext cx="254639" cy="2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392" tIns="38196" rIns="76392" bIns="38196" numCol="1" anchor="t" anchorCtr="0" compatLnSpc="1">
            <a:prstTxWarp prst="textNoShape">
              <a:avLst/>
            </a:prstTxWarp>
          </a:bodyPr>
          <a:lstStyle/>
          <a:p>
            <a:endParaRPr lang="ru-RU" sz="1504"/>
          </a:p>
        </p:txBody>
      </p:sp>
      <p:sp>
        <p:nvSpPr>
          <p:cNvPr id="11" name="AutoShape 33" descr="https://img.gazeta.ru/files3/699/8048699/upload-RXmpbXgicD8-pic905-895x505-27306.jpg"/>
          <p:cNvSpPr>
            <a:spLocks noChangeAspect="1" noChangeArrowheads="1"/>
          </p:cNvSpPr>
          <p:nvPr/>
        </p:nvSpPr>
        <p:spPr bwMode="auto">
          <a:xfrm>
            <a:off x="513034" y="6632"/>
            <a:ext cx="254639" cy="2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392" tIns="38196" rIns="76392" bIns="38196" numCol="1" anchor="t" anchorCtr="0" compatLnSpc="1">
            <a:prstTxWarp prst="textNoShape">
              <a:avLst/>
            </a:prstTxWarp>
          </a:bodyPr>
          <a:lstStyle/>
          <a:p>
            <a:endParaRPr lang="ru-RU" sz="1504"/>
          </a:p>
        </p:txBody>
      </p:sp>
      <p:sp>
        <p:nvSpPr>
          <p:cNvPr id="119" name="Rectangle 8"/>
          <p:cNvSpPr>
            <a:spLocks noChangeArrowheads="1"/>
          </p:cNvSpPr>
          <p:nvPr/>
        </p:nvSpPr>
        <p:spPr bwMode="auto">
          <a:xfrm>
            <a:off x="7198647" y="3388105"/>
            <a:ext cx="1243968" cy="20391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1002" i="1" dirty="0">
                <a:latin typeface="Times New Roman" pitchFamily="18" charset="0"/>
                <a:cs typeface="Times New Roman" pitchFamily="18" charset="0"/>
              </a:rPr>
              <a:t>ГО Верх-Нейвинский</a:t>
            </a:r>
            <a:endParaRPr lang="ru-RU" sz="1002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0" name="Text Box 181"/>
          <p:cNvSpPr txBox="1">
            <a:spLocks noChangeArrowheads="1"/>
          </p:cNvSpPr>
          <p:nvPr/>
        </p:nvSpPr>
        <p:spPr bwMode="auto">
          <a:xfrm>
            <a:off x="2120861" y="1943701"/>
            <a:ext cx="340247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668" dirty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Line 351"/>
          <p:cNvSpPr>
            <a:spLocks noChangeShapeType="1"/>
          </p:cNvSpPr>
          <p:nvPr/>
        </p:nvSpPr>
        <p:spPr bwMode="auto">
          <a:xfrm>
            <a:off x="1236470" y="3116465"/>
            <a:ext cx="2877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05" name="AutoShape 53"/>
          <p:cNvSpPr>
            <a:spLocks noChangeArrowheads="1"/>
          </p:cNvSpPr>
          <p:nvPr/>
        </p:nvSpPr>
        <p:spPr bwMode="auto">
          <a:xfrm>
            <a:off x="3761671" y="1566814"/>
            <a:ext cx="1140418" cy="1006139"/>
          </a:xfrm>
          <a:prstGeom prst="wedgeRectCallout">
            <a:avLst>
              <a:gd name="adj1" fmla="val 72470"/>
              <a:gd name="adj2" fmla="val 98541"/>
            </a:avLst>
          </a:prstGeom>
          <a:gradFill rotWithShape="0">
            <a:gsLst>
              <a:gs pos="0">
                <a:srgbClr val="009999"/>
              </a:gs>
              <a:gs pos="50000">
                <a:srgbClr val="FFFFFF"/>
              </a:gs>
              <a:gs pos="100000">
                <a:schemeClr val="hlink"/>
              </a:gs>
            </a:gsLst>
            <a:lin ang="5400000" scaled="1"/>
          </a:gra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1727" tIns="25862" rIns="51727" bIns="25862"/>
          <a:lstStyle/>
          <a:p>
            <a:pPr algn="ctr" defTabSz="518544">
              <a:lnSpc>
                <a:spcPct val="85000"/>
              </a:lnSpc>
              <a:defRPr/>
            </a:pPr>
            <a:r>
              <a:rPr lang="ru-RU" sz="1002" b="1" dirty="0">
                <a:latin typeface="Times New Roman" pitchFamily="18" charset="0"/>
                <a:cs typeface="Times New Roman" pitchFamily="18" charset="0"/>
              </a:rPr>
              <a:t>Лесной пожар</a:t>
            </a:r>
            <a:endParaRPr lang="ru-RU" altLang="ru-RU" sz="1002" b="1" dirty="0">
              <a:latin typeface="Times New Roman" pitchFamily="18" charset="0"/>
            </a:endParaRPr>
          </a:p>
        </p:txBody>
      </p:sp>
      <p:sp>
        <p:nvSpPr>
          <p:cNvPr id="109" name="Rectangle 8"/>
          <p:cNvSpPr>
            <a:spLocks noChangeArrowheads="1"/>
          </p:cNvSpPr>
          <p:nvPr/>
        </p:nvSpPr>
        <p:spPr bwMode="auto">
          <a:xfrm>
            <a:off x="5533979" y="2752069"/>
            <a:ext cx="2247447" cy="165446"/>
          </a:xfrm>
          <a:prstGeom prst="rect">
            <a:avLst/>
          </a:prstGeom>
          <a:solidFill>
            <a:srgbClr val="FFC0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/>
            <a:r>
              <a:rPr lang="ru-RU" altLang="ru-RU" sz="752" b="1" i="1" dirty="0">
                <a:latin typeface="Times New Roman" pitchFamily="18" charset="0"/>
                <a:cs typeface="Times New Roman" pitchFamily="18" charset="0"/>
              </a:rPr>
              <a:t>Лесной массив расположенный в 1 км  </a:t>
            </a:r>
            <a:r>
              <a:rPr lang="ru-RU" altLang="ru-RU" sz="752" b="1" i="1">
                <a:latin typeface="Times New Roman" pitchFamily="18" charset="0"/>
                <a:cs typeface="Times New Roman" pitchFamily="18" charset="0"/>
              </a:rPr>
              <a:t>восточнее </a:t>
            </a:r>
            <a:endParaRPr lang="ru-RU" altLang="ru-RU" sz="752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" name="Picture 2" descr="\\fileserver\Структура\01-гис\! 2. ГИС\!Хисматуллин И.Р\Безымянный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940" y="4751917"/>
            <a:ext cx="2216558" cy="2030091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0" name="Text Box 298"/>
          <p:cNvSpPr txBox="1">
            <a:spLocks noChangeArrowheads="1"/>
          </p:cNvSpPr>
          <p:nvPr/>
        </p:nvSpPr>
        <p:spPr bwMode="auto">
          <a:xfrm>
            <a:off x="1408889" y="4861352"/>
            <a:ext cx="1078236" cy="19598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6" tIns="46148" rIns="92296" bIns="46148">
            <a:spAutoFit/>
          </a:bodyPr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668" b="1" i="1" u="sng" dirty="0">
                <a:latin typeface="Times New Roman" pitchFamily="18" charset="0"/>
              </a:rPr>
              <a:t>Свердловская область</a:t>
            </a:r>
          </a:p>
        </p:txBody>
      </p:sp>
      <p:sp>
        <p:nvSpPr>
          <p:cNvPr id="81" name="Oval 121"/>
          <p:cNvSpPr>
            <a:spLocks noChangeArrowheads="1"/>
          </p:cNvSpPr>
          <p:nvPr/>
        </p:nvSpPr>
        <p:spPr bwMode="auto">
          <a:xfrm>
            <a:off x="1170164" y="6234022"/>
            <a:ext cx="116709" cy="13229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432" tIns="38217" rIns="76432" bIns="38217" anchor="ctr"/>
          <a:lstStyle>
            <a:lvl1pPr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1363" indent="-284163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7013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 sz="1754">
              <a:latin typeface="Arial" charset="0"/>
            </a:endParaRPr>
          </a:p>
        </p:txBody>
      </p:sp>
      <p:sp>
        <p:nvSpPr>
          <p:cNvPr id="82" name="Rectangle 8"/>
          <p:cNvSpPr>
            <a:spLocks noChangeArrowheads="1"/>
          </p:cNvSpPr>
          <p:nvPr/>
        </p:nvSpPr>
        <p:spPr bwMode="auto">
          <a:xfrm>
            <a:off x="1347193" y="6174341"/>
            <a:ext cx="945809" cy="178205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835" b="1" i="1" dirty="0">
                <a:latin typeface="Times New Roman" pitchFamily="18" charset="0"/>
                <a:cs typeface="Times New Roman" pitchFamily="18" charset="0"/>
              </a:rPr>
              <a:t>ГО </a:t>
            </a:r>
            <a:r>
              <a:rPr lang="ru-RU" sz="668" b="1" i="1" dirty="0">
                <a:latin typeface="Times New Roman" pitchFamily="18" charset="0"/>
                <a:cs typeface="Times New Roman" pitchFamily="18" charset="0"/>
              </a:rPr>
              <a:t>Верх-Нейвинский</a:t>
            </a:r>
            <a:endParaRPr lang="ru-RU" sz="668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3262883" y="4850026"/>
            <a:ext cx="1173436" cy="203918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lIns="49231" tIns="24614" rIns="49231" bIns="24614">
            <a:spAutoFit/>
          </a:bodyPr>
          <a:lstStyle/>
          <a:p>
            <a:pPr algn="just" defTabSz="408469" eaLnBrk="0" hangingPunct="0"/>
            <a:r>
              <a:rPr lang="ru-RU" sz="1002" i="1" dirty="0">
                <a:latin typeface="Times New Roman" pitchFamily="18" charset="0"/>
                <a:cs typeface="Times New Roman" pitchFamily="18" charset="0"/>
              </a:rPr>
              <a:t>п. Верх-Нейвинский</a:t>
            </a:r>
            <a:endParaRPr lang="ru-RU" sz="1002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 Box 298"/>
          <p:cNvSpPr txBox="1">
            <a:spLocks noChangeArrowheads="1"/>
          </p:cNvSpPr>
          <p:nvPr/>
        </p:nvSpPr>
        <p:spPr bwMode="auto">
          <a:xfrm>
            <a:off x="5029528" y="1498508"/>
            <a:ext cx="1468462" cy="24740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296" tIns="46148" rIns="92296" bIns="46148">
            <a:spAutoFit/>
          </a:bodyPr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2" b="1" i="1" u="sng" dirty="0">
                <a:latin typeface="Times New Roman" pitchFamily="18" charset="0"/>
              </a:rPr>
              <a:t>Свердловская</a:t>
            </a:r>
            <a:r>
              <a:rPr lang="ru-RU" altLang="ru-RU" sz="668" b="1" i="1" u="sng" dirty="0">
                <a:latin typeface="Times New Roman" pitchFamily="18" charset="0"/>
              </a:rPr>
              <a:t> </a:t>
            </a:r>
            <a:r>
              <a:rPr lang="ru-RU" altLang="ru-RU" sz="1002" b="1" i="1" u="sng" dirty="0">
                <a:latin typeface="Times New Roman" pitchFamily="18" charset="0"/>
              </a:rPr>
              <a:t>область</a:t>
            </a:r>
          </a:p>
        </p:txBody>
      </p:sp>
      <p:graphicFrame>
        <p:nvGraphicFramePr>
          <p:cNvPr id="1188" name="Object 2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270536"/>
              </p:ext>
            </p:extLst>
          </p:nvPr>
        </p:nvGraphicFramePr>
        <p:xfrm>
          <a:off x="3849601" y="1776970"/>
          <a:ext cx="899192" cy="543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Clip" r:id="rId9" imgW="7404100" imgH="4457700" progId="">
                  <p:embed/>
                </p:oleObj>
              </mc:Choice>
              <mc:Fallback>
                <p:oleObj name="Clip" r:id="rId9" imgW="7404100" imgH="4457700" progId="">
                  <p:embed/>
                  <p:pic>
                    <p:nvPicPr>
                      <p:cNvPr id="1188" name="Object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01" y="1776970"/>
                        <a:ext cx="899192" cy="5437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" name="Picture 50" descr="пламя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69925" y="1993450"/>
            <a:ext cx="325606" cy="35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" name="Text Box 110"/>
          <p:cNvSpPr txBox="1">
            <a:spLocks noChangeArrowheads="1"/>
          </p:cNvSpPr>
          <p:nvPr/>
        </p:nvSpPr>
        <p:spPr bwMode="auto">
          <a:xfrm>
            <a:off x="333940" y="4601540"/>
            <a:ext cx="2216558" cy="183509"/>
          </a:xfrm>
          <a:prstGeom prst="rect">
            <a:avLst/>
          </a:prstGeom>
          <a:solidFill>
            <a:srgbClr val="DDDDDD"/>
          </a:solidFill>
          <a:ln w="57150" cmpd="thickThin">
            <a:noFill/>
            <a:miter lim="800000"/>
            <a:headEnd/>
            <a:tailEnd/>
          </a:ln>
        </p:spPr>
        <p:txBody>
          <a:bodyPr lIns="51938" tIns="25970" rIns="51938" bIns="25970">
            <a:spAutoFit/>
          </a:bodyPr>
          <a:lstStyle/>
          <a:p>
            <a:pPr algn="ctr" defTabSz="519869" eaLnBrk="0" hangingPunct="0">
              <a:lnSpc>
                <a:spcPct val="85000"/>
              </a:lnSpc>
            </a:pPr>
            <a:r>
              <a:rPr lang="ru-RU" sz="1002" dirty="0">
                <a:latin typeface="Times New Roman" pitchFamily="18" charset="0"/>
              </a:rPr>
              <a:t>КАРТА МЕСТА ПРОИСШЕСТВИЯ</a:t>
            </a:r>
            <a:endParaRPr lang="ru-RU" sz="1002" dirty="0">
              <a:latin typeface="Times New Roman" pitchFamily="18" charset="0"/>
            </a:endParaRPr>
          </a:p>
        </p:txBody>
      </p:sp>
      <p:sp>
        <p:nvSpPr>
          <p:cNvPr id="126" name="Овал 125"/>
          <p:cNvSpPr/>
          <p:nvPr/>
        </p:nvSpPr>
        <p:spPr bwMode="auto">
          <a:xfrm>
            <a:off x="1349208" y="4264539"/>
            <a:ext cx="210528" cy="210528"/>
          </a:xfrm>
          <a:prstGeom prst="ellipse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392" tIns="38196" rIns="76392" bIns="38196" numCol="1" rtlCol="0" anchor="t" anchorCtr="0" compatLnSpc="1">
            <a:prstTxWarp prst="textNoShape">
              <a:avLst/>
            </a:prstTxWarp>
          </a:bodyPr>
          <a:lstStyle/>
          <a:p>
            <a:pPr defTabSz="884574" fontAlgn="base">
              <a:spcBef>
                <a:spcPct val="0"/>
              </a:spcBef>
              <a:spcAft>
                <a:spcPct val="0"/>
              </a:spcAft>
            </a:pPr>
            <a:endParaRPr lang="ru-RU" sz="1754">
              <a:latin typeface="Arial" pitchFamily="34" charset="0"/>
            </a:endParaRPr>
          </a:p>
        </p:txBody>
      </p:sp>
      <p:sp>
        <p:nvSpPr>
          <p:cNvPr id="127" name="Line 173"/>
          <p:cNvSpPr>
            <a:spLocks noChangeShapeType="1"/>
          </p:cNvSpPr>
          <p:nvPr/>
        </p:nvSpPr>
        <p:spPr bwMode="auto">
          <a:xfrm flipV="1">
            <a:off x="1528252" y="3102675"/>
            <a:ext cx="3645324" cy="12812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28" name="Text Box 181"/>
          <p:cNvSpPr txBox="1">
            <a:spLocks noChangeArrowheads="1"/>
          </p:cNvSpPr>
          <p:nvPr/>
        </p:nvSpPr>
        <p:spPr bwMode="auto">
          <a:xfrm>
            <a:off x="1826659" y="4085494"/>
            <a:ext cx="360738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2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9" name="Group 530"/>
          <p:cNvGrpSpPr>
            <a:grpSpLocks/>
          </p:cNvGrpSpPr>
          <p:nvPr/>
        </p:nvGrpSpPr>
        <p:grpSpPr bwMode="auto">
          <a:xfrm>
            <a:off x="394307" y="3249959"/>
            <a:ext cx="346149" cy="362065"/>
            <a:chOff x="2745" y="2722"/>
            <a:chExt cx="261" cy="273"/>
          </a:xfrm>
        </p:grpSpPr>
        <p:grpSp>
          <p:nvGrpSpPr>
            <p:cNvPr id="131" name="Group 523"/>
            <p:cNvGrpSpPr>
              <a:grpSpLocks/>
            </p:cNvGrpSpPr>
            <p:nvPr/>
          </p:nvGrpSpPr>
          <p:grpSpPr bwMode="auto">
            <a:xfrm>
              <a:off x="2756" y="2722"/>
              <a:ext cx="250" cy="257"/>
              <a:chOff x="1968" y="1872"/>
              <a:chExt cx="384" cy="336"/>
            </a:xfrm>
          </p:grpSpPr>
          <p:sp>
            <p:nvSpPr>
              <p:cNvPr id="145" name="Rectangle 524"/>
              <p:cNvSpPr>
                <a:spLocks noChangeArrowheads="1"/>
              </p:cNvSpPr>
              <p:nvPr/>
            </p:nvSpPr>
            <p:spPr bwMode="auto">
              <a:xfrm>
                <a:off x="1968" y="2064"/>
                <a:ext cx="384" cy="14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  <p:sp>
            <p:nvSpPr>
              <p:cNvPr id="146" name="AutoShape 525"/>
              <p:cNvSpPr>
                <a:spLocks noChangeArrowheads="1"/>
              </p:cNvSpPr>
              <p:nvPr/>
            </p:nvSpPr>
            <p:spPr bwMode="auto">
              <a:xfrm>
                <a:off x="1968" y="1872"/>
                <a:ext cx="384" cy="192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 sz="1504"/>
              </a:p>
            </p:txBody>
          </p:sp>
        </p:grpSp>
        <p:sp>
          <p:nvSpPr>
            <p:cNvPr id="134" name="Text Box 529"/>
            <p:cNvSpPr txBox="1">
              <a:spLocks noChangeArrowheads="1"/>
            </p:cNvSpPr>
            <p:nvPr/>
          </p:nvSpPr>
          <p:spPr bwMode="auto">
            <a:xfrm>
              <a:off x="2745" y="2868"/>
              <a:ext cx="219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1810" tIns="25904" rIns="51810" bIns="25904">
              <a:spAutoFit/>
            </a:bodyPr>
            <a:lstStyle/>
            <a:p>
              <a:pPr defTabSz="517217" eaLnBrk="0" hangingPunct="0"/>
              <a:r>
                <a:rPr lang="ru-RU" sz="752" dirty="0"/>
                <a:t>ПВР</a:t>
              </a:r>
            </a:p>
          </p:txBody>
        </p:sp>
      </p:grpSp>
      <p:sp>
        <p:nvSpPr>
          <p:cNvPr id="152" name="Line 173"/>
          <p:cNvSpPr>
            <a:spLocks noChangeShapeType="1"/>
          </p:cNvSpPr>
          <p:nvPr/>
        </p:nvSpPr>
        <p:spPr bwMode="auto">
          <a:xfrm flipV="1">
            <a:off x="752395" y="3030079"/>
            <a:ext cx="4421181" cy="4586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</p:spPr>
        <p:txBody>
          <a:bodyPr wrap="none" anchor="ctr"/>
          <a:lstStyle/>
          <a:p>
            <a:endParaRPr lang="ru-RU" sz="1504"/>
          </a:p>
        </p:txBody>
      </p:sp>
      <p:sp>
        <p:nvSpPr>
          <p:cNvPr id="153" name="Text Box 181"/>
          <p:cNvSpPr txBox="1">
            <a:spLocks noChangeArrowheads="1"/>
          </p:cNvSpPr>
          <p:nvPr/>
        </p:nvSpPr>
        <p:spPr bwMode="auto">
          <a:xfrm>
            <a:off x="1289527" y="3369319"/>
            <a:ext cx="360738" cy="1550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1748" tIns="25870" rIns="51748" bIns="25870">
            <a:spAutoFit/>
          </a:bodyPr>
          <a:lstStyle/>
          <a:p>
            <a:pPr algn="just" defTabSz="517217" eaLnBrk="0" hangingPunct="0"/>
            <a:r>
              <a:rPr lang="ru-RU" sz="668" dirty="0">
                <a:latin typeface="Times New Roman" pitchFamily="18" charset="0"/>
                <a:cs typeface="Times New Roman" pitchFamily="18" charset="0"/>
              </a:rPr>
              <a:t>3,5 км</a:t>
            </a:r>
            <a:endParaRPr lang="ru-RU" sz="142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7245030" y="4221088"/>
            <a:ext cx="1643227" cy="2526335"/>
            <a:chOff x="8366110" y="5919156"/>
            <a:chExt cx="1966927" cy="3024000"/>
          </a:xfrm>
        </p:grpSpPr>
        <p:sp>
          <p:nvSpPr>
            <p:cNvPr id="87" name="Rectangle 46">
              <a:extLst>
                <a:ext uri="{FF2B5EF4-FFF2-40B4-BE49-F238E27FC236}">
                  <a16:creationId xmlns:a16="http://schemas.microsoft.com/office/drawing/2014/main" id="{656FB22B-3837-44C7-BD47-08D77B093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10" y="5919156"/>
              <a:ext cx="1912945" cy="30240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4764" tIns="42382" rIns="84764" bIns="42382" anchor="ctr"/>
            <a:lstStyle>
              <a:lvl1pPr defTabSz="7524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24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24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24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24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2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25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Text Box 47">
              <a:extLst>
                <a:ext uri="{FF2B5EF4-FFF2-40B4-BE49-F238E27FC236}">
                  <a16:creationId xmlns:a16="http://schemas.microsoft.com/office/drawing/2014/main" id="{FB066980-FA42-4B97-B20A-FCFC4ECE632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374282" y="5919157"/>
              <a:ext cx="1911600" cy="22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126" tIns="36572" rIns="73126" bIns="36572">
              <a:spAutoFit/>
            </a:bodyPr>
            <a:lstStyle>
              <a:lvl1pPr defTabSz="10064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064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064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064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064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064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752" b="1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обозначения:</a:t>
              </a:r>
            </a:p>
          </p:txBody>
        </p:sp>
        <p:grpSp>
          <p:nvGrpSpPr>
            <p:cNvPr id="90" name="Group 194"/>
            <p:cNvGrpSpPr>
              <a:grpSpLocks/>
            </p:cNvGrpSpPr>
            <p:nvPr/>
          </p:nvGrpSpPr>
          <p:grpSpPr bwMode="auto">
            <a:xfrm>
              <a:off x="8381229" y="6033307"/>
              <a:ext cx="428628" cy="573760"/>
              <a:chOff x="3986" y="1629"/>
              <a:chExt cx="413" cy="218"/>
            </a:xfrm>
          </p:grpSpPr>
          <p:sp>
            <p:nvSpPr>
              <p:cNvPr id="91" name="Line 195"/>
              <p:cNvSpPr>
                <a:spLocks noChangeShapeType="1"/>
              </p:cNvSpPr>
              <p:nvPr/>
            </p:nvSpPr>
            <p:spPr bwMode="auto">
              <a:xfrm>
                <a:off x="4124" y="1683"/>
                <a:ext cx="1" cy="164"/>
              </a:xfrm>
              <a:prstGeom prst="line">
                <a:avLst/>
              </a:prstGeom>
              <a:noFill/>
              <a:ln w="2844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 sz="1504" dirty="0"/>
              </a:p>
            </p:txBody>
          </p:sp>
          <p:sp>
            <p:nvSpPr>
              <p:cNvPr id="92" name="AutoShape 196"/>
              <p:cNvSpPr>
                <a:spLocks noChangeArrowheads="1"/>
              </p:cNvSpPr>
              <p:nvPr/>
            </p:nvSpPr>
            <p:spPr bwMode="auto">
              <a:xfrm>
                <a:off x="4124" y="1683"/>
                <a:ext cx="236" cy="89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106 h 159"/>
                  <a:gd name="T4" fmla="*/ 4937162 w 291"/>
                  <a:gd name="T5" fmla="*/ 106 h 159"/>
                  <a:gd name="T6" fmla="*/ 4937162 w 291"/>
                  <a:gd name="T7" fmla="*/ 106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60151" rIns="60151" anchor="ctr"/>
              <a:lstStyle/>
              <a:p>
                <a:endParaRPr lang="ru-RU" sz="1504" dirty="0"/>
              </a:p>
            </p:txBody>
          </p:sp>
          <p:sp>
            <p:nvSpPr>
              <p:cNvPr id="93" name="Rectangle 197"/>
              <p:cNvSpPr>
                <a:spLocks noChangeArrowheads="1"/>
              </p:cNvSpPr>
              <p:nvPr/>
            </p:nvSpPr>
            <p:spPr bwMode="auto">
              <a:xfrm flipH="1">
                <a:off x="3986" y="1629"/>
                <a:ext cx="413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2025" tIns="46223" rIns="92025" bIns="46223">
                <a:spAutoFit/>
              </a:bodyPr>
              <a:lstStyle>
                <a:lvl1pPr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725488" eaLnBrk="0" hangingPunct="0"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72548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479550" algn="l"/>
                    <a:tab pos="2963863" algn="l"/>
                    <a:tab pos="4446588" algn="l"/>
                    <a:tab pos="5930900" algn="l"/>
                    <a:tab pos="7413625" algn="l"/>
                    <a:tab pos="8894763" algn="l"/>
                    <a:tab pos="10380663" algn="l"/>
                    <a:tab pos="11861800" algn="l"/>
                    <a:tab pos="13346113" algn="l"/>
                    <a:tab pos="14828838" algn="l"/>
                    <a:tab pos="16309975" algn="l"/>
                  </a:tabLs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buClr>
                    <a:srgbClr val="000000"/>
                  </a:buClr>
                  <a:buSzPct val="100000"/>
                </a:pPr>
                <a:endParaRPr lang="ru-RU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eaLnBrk="1" hangingPunct="1">
                  <a:buClr>
                    <a:srgbClr val="000000"/>
                  </a:buClr>
                  <a:buSzPct val="100000"/>
                </a:pPr>
                <a:r>
                  <a:rPr lang="ru-RU" altLang="ru-RU" sz="752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16/5</a:t>
                </a:r>
                <a:endParaRPr lang="en-GB" altLang="ru-RU" sz="752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8" name="Group 58"/>
            <p:cNvGrpSpPr>
              <a:grpSpLocks/>
            </p:cNvGrpSpPr>
            <p:nvPr/>
          </p:nvGrpSpPr>
          <p:grpSpPr bwMode="auto">
            <a:xfrm>
              <a:off x="8455282" y="6676252"/>
              <a:ext cx="325077" cy="422483"/>
              <a:chOff x="3205" y="3948"/>
              <a:chExt cx="373" cy="275"/>
            </a:xfrm>
          </p:grpSpPr>
          <p:grpSp>
            <p:nvGrpSpPr>
              <p:cNvPr id="112" name="Group 60"/>
              <p:cNvGrpSpPr>
                <a:grpSpLocks/>
              </p:cNvGrpSpPr>
              <p:nvPr/>
            </p:nvGrpSpPr>
            <p:grpSpPr bwMode="auto">
              <a:xfrm>
                <a:off x="3205" y="3948"/>
                <a:ext cx="367" cy="275"/>
                <a:chOff x="1957" y="1872"/>
                <a:chExt cx="384" cy="329"/>
              </a:xfrm>
            </p:grpSpPr>
            <p:sp>
              <p:nvSpPr>
                <p:cNvPr id="116" name="Rectangle 61"/>
                <p:cNvSpPr>
                  <a:spLocks noChangeArrowheads="1"/>
                </p:cNvSpPr>
                <p:nvPr/>
              </p:nvSpPr>
              <p:spPr bwMode="auto">
                <a:xfrm>
                  <a:off x="1957" y="2057"/>
                  <a:ext cx="384" cy="14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17" name="AutoShape 62"/>
                <p:cNvSpPr>
                  <a:spLocks noChangeArrowheads="1"/>
                </p:cNvSpPr>
                <p:nvPr/>
              </p:nvSpPr>
              <p:spPr bwMode="auto">
                <a:xfrm>
                  <a:off x="1957" y="1872"/>
                  <a:ext cx="384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/>
                  <a:r>
                    <a:rPr lang="ru-RU" sz="1504" dirty="0">
                      <a:solidFill>
                        <a:srgbClr val="FF0000"/>
                      </a:solidFill>
                      <a:cs typeface="Arial" charset="0"/>
                    </a:rPr>
                    <a:t>+</a:t>
                  </a:r>
                  <a:endParaRPr lang="ru-RU" sz="1504" dirty="0">
                    <a:solidFill>
                      <a:srgbClr val="FF0000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11" name="Text Box 66"/>
              <p:cNvSpPr txBox="1">
                <a:spLocks noChangeArrowheads="1"/>
              </p:cNvSpPr>
              <p:nvPr/>
            </p:nvSpPr>
            <p:spPr bwMode="auto">
              <a:xfrm>
                <a:off x="3267" y="4089"/>
                <a:ext cx="311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1800" tIns="25900" rIns="51800" bIns="25900">
                <a:spAutoFit/>
              </a:bodyPr>
              <a:lstStyle/>
              <a:p>
                <a:pPr defTabSz="517217" eaLnBrk="0" hangingPunct="0"/>
                <a:r>
                  <a:rPr lang="ru-RU" sz="668" b="1" dirty="0">
                    <a:solidFill>
                      <a:srgbClr val="000000"/>
                    </a:solidFill>
                    <a:cs typeface="Arial" charset="0"/>
                  </a:rPr>
                  <a:t>ГП</a:t>
                </a:r>
                <a:endParaRPr lang="ru-RU" sz="668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20" name="Oval 121"/>
            <p:cNvSpPr>
              <a:spLocks noChangeArrowheads="1"/>
            </p:cNvSpPr>
            <p:nvPr/>
          </p:nvSpPr>
          <p:spPr bwMode="auto">
            <a:xfrm>
              <a:off x="8524105" y="7176315"/>
              <a:ext cx="104400" cy="10592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6321" tIns="38162" rIns="76321" bIns="38162" anchor="ctr"/>
            <a:lstStyle/>
            <a:p>
              <a:endParaRPr lang="ru-RU" altLang="ru-RU" sz="1504" dirty="0">
                <a:solidFill>
                  <a:srgbClr val="000000"/>
                </a:solidFill>
              </a:endParaRPr>
            </a:p>
            <a:p>
              <a:endParaRPr lang="ru-RU" altLang="ru-RU" sz="1504" dirty="0">
                <a:solidFill>
                  <a:srgbClr val="000000"/>
                </a:solidFill>
              </a:endParaRPr>
            </a:p>
          </p:txBody>
        </p:sp>
        <p:sp>
          <p:nvSpPr>
            <p:cNvPr id="121" name="TextBox 11"/>
            <p:cNvSpPr txBox="1">
              <a:spLocks noChangeArrowheads="1"/>
            </p:cNvSpPr>
            <p:nvPr/>
          </p:nvSpPr>
          <p:spPr bwMode="auto">
            <a:xfrm>
              <a:off x="8881295" y="6247621"/>
              <a:ext cx="1019022" cy="24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ОПС СО № </a:t>
              </a:r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16/5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TextBox 11"/>
            <p:cNvSpPr txBox="1">
              <a:spLocks noChangeArrowheads="1"/>
            </p:cNvSpPr>
            <p:nvPr/>
          </p:nvSpPr>
          <p:spPr bwMode="auto">
            <a:xfrm>
              <a:off x="8952733" y="6604812"/>
              <a:ext cx="1019022" cy="664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752" dirty="0">
                  <a:latin typeface="Times New Roman" pitchFamily="18" charset="0"/>
                  <a:cs typeface="Times New Roman" pitchFamily="18" charset="0"/>
                </a:rPr>
                <a:t>ГБУЗ СО «</a:t>
              </a:r>
              <a:r>
                <a:rPr lang="ru-RU" sz="752" dirty="0" err="1">
                  <a:latin typeface="Times New Roman" pitchFamily="18" charset="0"/>
                  <a:cs typeface="Times New Roman" pitchFamily="18" charset="0"/>
                </a:rPr>
                <a:t>Верз-Нейвинская</a:t>
              </a:r>
              <a:r>
                <a:rPr lang="ru-RU" sz="752" dirty="0">
                  <a:latin typeface="Times New Roman" pitchFamily="18" charset="0"/>
                  <a:cs typeface="Times New Roman" pitchFamily="18" charset="0"/>
                </a:rPr>
                <a:t> городская боль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TextBox 11"/>
            <p:cNvSpPr txBox="1">
              <a:spLocks noChangeArrowheads="1"/>
            </p:cNvSpPr>
            <p:nvPr/>
          </p:nvSpPr>
          <p:spPr bwMode="auto">
            <a:xfrm>
              <a:off x="8881295" y="7104877"/>
              <a:ext cx="1019022" cy="24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Место ЧС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TextBox 11"/>
            <p:cNvSpPr txBox="1">
              <a:spLocks noChangeArrowheads="1"/>
            </p:cNvSpPr>
            <p:nvPr/>
          </p:nvSpPr>
          <p:spPr bwMode="auto">
            <a:xfrm>
              <a:off x="8881293" y="7319191"/>
              <a:ext cx="1451744" cy="387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Верх-Нейвинский пруд место забора воды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Овал 124"/>
            <p:cNvSpPr/>
            <p:nvPr/>
          </p:nvSpPr>
          <p:spPr bwMode="auto">
            <a:xfrm>
              <a:off x="8524105" y="7390629"/>
              <a:ext cx="104400" cy="104400"/>
            </a:xfrm>
            <a:prstGeom prst="ellipse">
              <a:avLst/>
            </a:prstGeom>
            <a:solidFill>
              <a:srgbClr val="00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392" tIns="38196" rIns="76392" bIns="38196" numCol="1" rtlCol="0" anchor="t" anchorCtr="0" compatLnSpc="1">
              <a:prstTxWarp prst="textNoShape">
                <a:avLst/>
              </a:prstTxWarp>
            </a:bodyPr>
            <a:lstStyle/>
            <a:p>
              <a:pPr defTabSz="884574" fontAlgn="base">
                <a:spcBef>
                  <a:spcPct val="0"/>
                </a:spcBef>
                <a:spcAft>
                  <a:spcPct val="0"/>
                </a:spcAft>
              </a:pPr>
              <a:endParaRPr lang="ru-RU" sz="1754">
                <a:latin typeface="Arial" pitchFamily="34" charset="0"/>
              </a:endParaRPr>
            </a:p>
          </p:txBody>
        </p:sp>
        <p:grpSp>
          <p:nvGrpSpPr>
            <p:cNvPr id="147" name="Group 530"/>
            <p:cNvGrpSpPr>
              <a:grpSpLocks/>
            </p:cNvGrpSpPr>
            <p:nvPr/>
          </p:nvGrpSpPr>
          <p:grpSpPr bwMode="auto">
            <a:xfrm>
              <a:off x="8452667" y="7604940"/>
              <a:ext cx="357191" cy="392646"/>
              <a:chOff x="2745" y="2722"/>
              <a:chExt cx="261" cy="299"/>
            </a:xfrm>
          </p:grpSpPr>
          <p:grpSp>
            <p:nvGrpSpPr>
              <p:cNvPr id="148" name="Group 523"/>
              <p:cNvGrpSpPr>
                <a:grpSpLocks/>
              </p:cNvGrpSpPr>
              <p:nvPr/>
            </p:nvGrpSpPr>
            <p:grpSpPr bwMode="auto">
              <a:xfrm>
                <a:off x="2756" y="2722"/>
                <a:ext cx="250" cy="257"/>
                <a:chOff x="1968" y="1872"/>
                <a:chExt cx="384" cy="336"/>
              </a:xfrm>
            </p:grpSpPr>
            <p:sp>
              <p:nvSpPr>
                <p:cNvPr id="150" name="Rectangle 524"/>
                <p:cNvSpPr>
                  <a:spLocks noChangeArrowheads="1"/>
                </p:cNvSpPr>
                <p:nvPr/>
              </p:nvSpPr>
              <p:spPr bwMode="auto">
                <a:xfrm>
                  <a:off x="1968" y="2064"/>
                  <a:ext cx="384" cy="144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  <p:sp>
              <p:nvSpPr>
                <p:cNvPr id="151" name="AutoShape 525"/>
                <p:cNvSpPr>
                  <a:spLocks noChangeArrowheads="1"/>
                </p:cNvSpPr>
                <p:nvPr/>
              </p:nvSpPr>
              <p:spPr bwMode="auto">
                <a:xfrm>
                  <a:off x="1968" y="1872"/>
                  <a:ext cx="384" cy="192"/>
                </a:xfrm>
                <a:prstGeom prst="triangle">
                  <a:avLst>
                    <a:gd name="adj" fmla="val 50000"/>
                  </a:avLst>
                </a:prstGeom>
                <a:noFill/>
                <a:ln w="28575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ru-RU" sz="1504"/>
                </a:p>
              </p:txBody>
            </p:sp>
          </p:grpSp>
          <p:sp>
            <p:nvSpPr>
              <p:cNvPr id="149" name="Text Box 529"/>
              <p:cNvSpPr txBox="1">
                <a:spLocks noChangeArrowheads="1"/>
              </p:cNvSpPr>
              <p:nvPr/>
            </p:nvSpPr>
            <p:spPr bwMode="auto">
              <a:xfrm>
                <a:off x="2745" y="2868"/>
                <a:ext cx="254" cy="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1810" tIns="25904" rIns="51810" bIns="25904">
                <a:spAutoFit/>
              </a:bodyPr>
              <a:lstStyle/>
              <a:p>
                <a:pPr defTabSz="517217" eaLnBrk="0" hangingPunct="0"/>
                <a:r>
                  <a:rPr lang="ru-RU" sz="752" dirty="0"/>
                  <a:t>ПВР</a:t>
                </a:r>
              </a:p>
            </p:txBody>
          </p:sp>
        </p:grpSp>
        <p:sp>
          <p:nvSpPr>
            <p:cNvPr id="154" name="TextBox 11"/>
            <p:cNvSpPr txBox="1">
              <a:spLocks noChangeArrowheads="1"/>
            </p:cNvSpPr>
            <p:nvPr/>
          </p:nvSpPr>
          <p:spPr bwMode="auto">
            <a:xfrm rot="10800000" flipV="1">
              <a:off x="8952732" y="7598000"/>
              <a:ext cx="1380305" cy="387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52" dirty="0">
                  <a:latin typeface="Times New Roman" pitchFamily="18" charset="0"/>
                  <a:cs typeface="Times New Roman" pitchFamily="18" charset="0"/>
                </a:rPr>
                <a:t>ПВР№1 пл.Революции д.1</a:t>
              </a:r>
              <a:endParaRPr lang="ru-RU" altLang="ru-RU" sz="752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6" name="Rectangle 152">
            <a:extLst>
              <a:ext uri="{FF2B5EF4-FFF2-40B4-BE49-F238E27FC236}">
                <a16:creationId xmlns:a16="http://schemas.microsoft.com/office/drawing/2014/main" id="{CD1E0C5C-D220-4C9C-A67B-EB370F1BA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367" y="6309261"/>
            <a:ext cx="712774" cy="36009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30073" tIns="0" rIns="30073" bIns="0" anchor="ctr">
            <a:spAutoFit/>
          </a:bodyPr>
          <a:lstStyle>
            <a:defPPr>
              <a:defRPr lang="ru-RU"/>
            </a:defPPr>
            <a:lvl1pPr marL="0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687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9378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9065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8753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8443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8130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07818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7508" algn="l" defTabSz="105937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8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ЕДДС_________</a:t>
            </a:r>
            <a:endParaRPr lang="ru-RU" altLang="ru-RU" sz="5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10:40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16.05.2022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 Н.П.</a:t>
            </a:r>
            <a:endParaRPr lang="ru-RU" altLang="ru-RU" sz="5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altLang="ru-RU" sz="5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8(34370)5-54-01</a:t>
            </a:r>
            <a:endParaRPr lang="ru-RU" altLang="ru-RU" sz="58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Oval 121">
            <a:extLst>
              <a:ext uri="{FF2B5EF4-FFF2-40B4-BE49-F238E27FC236}">
                <a16:creationId xmlns:a16="http://schemas.microsoft.com/office/drawing/2014/main" id="{12F11B0D-F109-4775-9124-5815CCF4B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648" y="4921034"/>
            <a:ext cx="151192" cy="14986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754"/>
          </a:p>
        </p:txBody>
      </p:sp>
      <p:sp>
        <p:nvSpPr>
          <p:cNvPr id="158" name="Oval 121">
            <a:extLst>
              <a:ext uri="{FF2B5EF4-FFF2-40B4-BE49-F238E27FC236}">
                <a16:creationId xmlns:a16="http://schemas.microsoft.com/office/drawing/2014/main" id="{12F11B0D-F109-4775-9124-5815CCF4B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022" y="6054978"/>
            <a:ext cx="87219" cy="8721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754"/>
          </a:p>
        </p:txBody>
      </p:sp>
      <p:sp>
        <p:nvSpPr>
          <p:cNvPr id="159" name="TextBox 11"/>
          <p:cNvSpPr txBox="1">
            <a:spLocks noChangeArrowheads="1"/>
          </p:cNvSpPr>
          <p:nvPr/>
        </p:nvSpPr>
        <p:spPr bwMode="auto">
          <a:xfrm>
            <a:off x="7556067" y="5995297"/>
            <a:ext cx="1011902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/>
            <a:r>
              <a:rPr lang="ru-RU" altLang="ru-RU" sz="752" dirty="0">
                <a:latin typeface="Times New Roman" pitchFamily="18" charset="0"/>
                <a:cs typeface="Times New Roman" pitchFamily="18" charset="0"/>
              </a:rPr>
              <a:t>Населенный пункт</a:t>
            </a:r>
            <a:endParaRPr lang="ru-RU" altLang="ru-RU" sz="752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27583" y="181873"/>
            <a:ext cx="831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III этап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06.00 (мест.) 14 апреля 2022 года до 18.00 (мест.) 14 апреля 2022 года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работ по тушению ландшафтных (природных) пожаров»</a:t>
            </a:r>
          </a:p>
        </p:txBody>
      </p:sp>
      <p:pic>
        <p:nvPicPr>
          <p:cNvPr id="135" name="Рисунок 1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205963"/>
            <a:ext cx="831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III этап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06.00 (мест.) 14 апреля 2022 года до 18.00 (мест.) 14 апреля 2022 года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работ по тушению ландшафтных (природных) пожаров»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Определение замысла и принятие решения на проведение аварийно-спасательных и аварийно-восстановительных работ, защиту населения и территории, отселение,  размещение пострадавших на пунктах временного размещения и его первоочередному жизнеобеспечению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1209231"/>
            <a:ext cx="4975966" cy="451230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009981"/>
              </p:ext>
            </p:extLst>
          </p:nvPr>
        </p:nvGraphicFramePr>
        <p:xfrm>
          <a:off x="128510" y="1061214"/>
          <a:ext cx="2561329" cy="358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510" y="1061214"/>
                        <a:ext cx="2561329" cy="3588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484190"/>
              </p:ext>
            </p:extLst>
          </p:nvPr>
        </p:nvGraphicFramePr>
        <p:xfrm>
          <a:off x="1475656" y="2564904"/>
          <a:ext cx="2316351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5656" y="2564904"/>
                        <a:ext cx="2316351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5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205963"/>
            <a:ext cx="831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III этап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06.00 (мест.) 14 апреля 2022 года до 18.00 (мест.) 14 апреля 2022 года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работ по тушению ландшафтных (природных) пожаров»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Площадь пожара на момент обнаружения составила 2,5 га. Пожар низовой беглый, к 12.00 часам достиг площади 25 га. Пожар распространяется по направлению ветра в сторону населенного пункта</a:t>
            </a:r>
          </a:p>
        </p:txBody>
      </p:sp>
      <p:pic>
        <p:nvPicPr>
          <p:cNvPr id="11" name="Picture 40" descr="лесные пожары в России 2010, тушение пожаров, 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18" y="1124744"/>
            <a:ext cx="4201563" cy="2377898"/>
          </a:xfrm>
          <a:prstGeom prst="rect">
            <a:avLst/>
          </a:prstGeom>
          <a:noFill/>
        </p:spPr>
      </p:pic>
      <p:pic>
        <p:nvPicPr>
          <p:cNvPr id="12" name="Picture 42" descr="лесные пожары в России 2010, тушение пожаров,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8610" y="1124744"/>
            <a:ext cx="4198970" cy="2377898"/>
          </a:xfrm>
          <a:prstGeom prst="rect">
            <a:avLst/>
          </a:prstGeom>
          <a:noFill/>
        </p:spPr>
      </p:pic>
      <p:pic>
        <p:nvPicPr>
          <p:cNvPr id="16" name="Picture 2" descr="http://golos-buryatyi.ru/wp-content/uploads/2017/07/v-buryatyi-potushili-vse-lesnye-pozh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18" y="3645024"/>
            <a:ext cx="4201563" cy="2306471"/>
          </a:xfrm>
          <a:prstGeom prst="rect">
            <a:avLst/>
          </a:prstGeom>
          <a:noFill/>
        </p:spPr>
      </p:pic>
      <p:pic>
        <p:nvPicPr>
          <p:cNvPr id="17" name="Picture 31" descr="http://bryansk.rusplt.ru/netcat_files/251/525/TASS_8380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8610" y="3645024"/>
            <a:ext cx="4198970" cy="2311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9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205963"/>
            <a:ext cx="831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III этап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06.00 (мест.) 14 апреля 2022 года до 18.00 (мест.) 14 апреля 2022 года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работ по тушению ландшафтных (природных) пожаров»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Действия сил и средств по ликвидации последствий ЧС, связанных с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тушением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ландшафтных (природных)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пожаров,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отработка элементов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слаживания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сил и средств в зонах возможных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ЧС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0465"/>
            <a:ext cx="4352958" cy="32647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31370"/>
            <a:ext cx="4352958" cy="32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6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91190"/>
            <a:ext cx="5324691" cy="45243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" y="6228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Сбор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и организация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работы комиссии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по предупреждению и ликвидации чрезвычайных ситуаций и обеспечению пожарной безопасности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8510" y="1091191"/>
            <a:ext cx="3523401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Доведение </a:t>
            </a:r>
            <a:r>
              <a:rPr lang="ru-RU" sz="1200" b="1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сложившейся обстановки, организации и постановке задач по выполнению мероприятий по ГО: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определение режима работы руководящего состава и работников органов управления гражданской обороны в пунктах постоянного размещения; 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введение круглосуточного дежурства руководящего состава гражданской обороны в пунктах постоянного размещения;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организация круглосуточного дежурства групп и звеньев по обслуживанию защитных сооружений гражданской обороны;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уточнение планирующих и формализованных документов в области ГО, защиты населения и территорий от чрезвычайных ситуаций и обеспечения пожарной безопасности;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уточнение порядка взаимодействия, сбора и обмена информацией в области ГО, защиты населения и территорий от чрезвычайных ситуаций природного и обеспечения пожарной безопасности;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уточнение состава, задач и порядка работы органов управления РСЧС и </a:t>
            </a:r>
            <a:r>
              <a:rPr lang="ru-RU" sz="12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ГО.</a:t>
            </a:r>
            <a:endParaRPr lang="ru-RU" sz="1200" dirty="0">
              <a:solidFill>
                <a:srgbClr val="7030A0"/>
              </a:solidFill>
              <a:latin typeface="Liberation Serif" panose="02020603050405020304" pitchFamily="18" charset="0"/>
              <a:ea typeface="Times New Roman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205963"/>
            <a:ext cx="831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III этап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06.00 (мест.) 14 апреля 2022 года до 18.00 (мест.) 14 апреля 2022 года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работ по тушению ландшафтных (природных) пожаров»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Действия сил и средств по ликвидации последствий ЧС, связанных с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тушением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ландшафтных (природных)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пожаров,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отработка элементов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слаживания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сил и средств в зонах возможных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ЧС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1370"/>
            <a:ext cx="4248472" cy="3253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23608"/>
            <a:ext cx="4283968" cy="32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205963"/>
            <a:ext cx="831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III этап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 06.00 (мест.) 14 апреля 2022 года до 18.00 (мест.) 14 апреля 2022 года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«Организация работ по тушению ландшафтных (природных) пожаров»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Действия сил и средств по ликвидации последствий ЧС, связанных с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тушением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ландшафтных (природных)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пожаров,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отработка элементов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слаживания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сил и средств в зонах возможных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ЧС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6" y="1412776"/>
            <a:ext cx="5014493" cy="4516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3600400" cy="451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55777" y="6381330"/>
            <a:ext cx="6399482" cy="469969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3361" y="962686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Прямоугольник 13"/>
          <p:cNvSpPr/>
          <p:nvPr/>
        </p:nvSpPr>
        <p:spPr>
          <a:xfrm>
            <a:off x="2411760" y="62116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200" b="1" dirty="0" err="1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пгт</a:t>
            </a:r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 Верх-Нейвинский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2022</a:t>
            </a:r>
            <a:endParaRPr lang="ru-RU" altLang="ru-RU" sz="1200" b="1" dirty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3" y="145552"/>
            <a:ext cx="8208912" cy="78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Комиссия по предупреждению и ликвидации чрезвычайных ситуаций и обеспечению пожарной безопасности городского округа Верх-Нейвинский </a:t>
            </a:r>
          </a:p>
        </p:txBody>
      </p:sp>
    </p:spTree>
    <p:extLst>
      <p:ext uri="{BB962C8B-B14F-4D97-AF65-F5344CB8AC3E}">
        <p14:creationId xmlns:p14="http://schemas.microsoft.com/office/powerpoint/2010/main" val="39970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Развертывание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и организация работы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группы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контроля по выполнению мероприятий ГО. </a:t>
            </a:r>
            <a:endParaRPr lang="ru-RU" sz="16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Уточнение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планов действий по предупреждению и ликвидации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ЧС 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56" y="1495108"/>
            <a:ext cx="4392399" cy="380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5108"/>
            <a:ext cx="4320480" cy="38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Заседание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эвакуационной комиссии по вопросам обеспечения эвакуационных мероприятий 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паводкоопасный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период и пожароопасный сезон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2022 года 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45820"/>
            <a:ext cx="5328591" cy="34791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4708301"/>
            <a:ext cx="91440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В ходе работы Комиссии  проведено: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уточнение расчетов на проведение эвакуационных мероприятий;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уточнение готовности безопасных районов для размещения эвакуируемого населения, а также для размещения и хранения материальных и культурных ценностей;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уточнение с органами военного управления маршрутов, порядка использования транспортных средств, техники и коммуникаций для проведения эвакуационных </a:t>
            </a:r>
            <a:r>
              <a:rPr lang="ru-RU" sz="14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мероприятий.</a:t>
            </a:r>
            <a:endParaRPr lang="ru-RU" sz="1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916213"/>
              </p:ext>
            </p:extLst>
          </p:nvPr>
        </p:nvGraphicFramePr>
        <p:xfrm>
          <a:off x="683568" y="1145819"/>
          <a:ext cx="2448272" cy="3479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3568" y="1145819"/>
                        <a:ext cx="2448272" cy="3479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45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Заседание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комиссии по повышению устойчивости функционирования объектов экономики городского округа Верх-Нейвинский в мирное и военное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время 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61214"/>
            <a:ext cx="4831950" cy="49012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32773" y="1061214"/>
            <a:ext cx="4007179" cy="5093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В ходе работы Комиссии:</a:t>
            </a:r>
          </a:p>
          <a:p>
            <a:pPr algn="just">
              <a:spcAft>
                <a:spcPts val="0"/>
              </a:spcAft>
            </a:pPr>
            <a:r>
              <a:rPr lang="ru-RU" sz="13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проведено </a:t>
            </a: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уточнение состава, задач и порядка работы должностных лиц Комиссии;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</a:t>
            </a:r>
            <a:r>
              <a:rPr lang="ru-RU" sz="13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уточнены </a:t>
            </a: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организационные, планирующие и формализованные документы, порядок организации взаимодействия, сбора и обмена информации в области гражданской обороны, относящиеся к компетенции Комиссии;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</a:t>
            </a:r>
            <a:r>
              <a:rPr lang="ru-RU" sz="13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организована подготовка </a:t>
            </a: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предложений по поддержанию устойчивости функционирования организаций муниципального образования в повседневных условиях и в соответствии с поступившими вводными;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</a:t>
            </a:r>
            <a:r>
              <a:rPr lang="ru-RU" sz="13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обеспечено </a:t>
            </a: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участие членов Комиссии в подготовке докладов, справок и других документов по вопросам устойчивости функционирования организаций (предприятий) муниципального образования;</a:t>
            </a:r>
          </a:p>
          <a:p>
            <a:pPr algn="just">
              <a:spcAft>
                <a:spcPts val="0"/>
              </a:spcAft>
            </a:pP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- в рамках </a:t>
            </a:r>
            <a:r>
              <a:rPr lang="ru-RU" sz="13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учений проведено </a:t>
            </a:r>
            <a:r>
              <a:rPr lang="ru-RU" sz="1300" dirty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исследование устойчивости одного из наиболее значимых объектов экономики муниципального образования на наличие сил и средств (нештатных аварийно-спасательных формирований (НАСФ) и нештатных формирований гражданской обороны (НФГО)), подготовленных и оснащенных для проведения спасательных и аварийно-восстановительных </a:t>
            </a:r>
            <a:r>
              <a:rPr lang="ru-RU" sz="1300" dirty="0" smtClean="0">
                <a:solidFill>
                  <a:srgbClr val="7030A0"/>
                </a:solidFill>
                <a:latin typeface="Liberation Serif" panose="02020603050405020304" pitchFamily="18" charset="0"/>
                <a:ea typeface="Times New Roman" panose="02020603050405020304" pitchFamily="18" charset="0"/>
                <a:cs typeface="Liberation Serif" panose="02020603050405020304" pitchFamily="18" charset="0"/>
              </a:rPr>
              <a:t>работ.</a:t>
            </a:r>
            <a:endParaRPr lang="ru-RU" sz="13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6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Приведение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 готовность и проверка сил и средств РСЧС, предназначенных для ликвидации ЧС 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паводкоопасный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период и пожароопасный сезон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2022 года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8" y="1061214"/>
            <a:ext cx="4659514" cy="2367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8" y="3502509"/>
            <a:ext cx="4659513" cy="2517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061215"/>
            <a:ext cx="3989961" cy="2367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8" y="3525361"/>
            <a:ext cx="3989961" cy="24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Приведение 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в готовность и проверка сил и средств РСЧС, предназначенных для ликвидации ЧС в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паводкоопасный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период и пожароопасный сезон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2022 года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33356"/>
            <a:ext cx="5112567" cy="4986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" y="3585826"/>
            <a:ext cx="3723410" cy="24339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1" y="1033355"/>
            <a:ext cx="3723409" cy="25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28510" y="987705"/>
            <a:ext cx="8915400" cy="0"/>
          </a:xfrm>
          <a:prstGeom prst="line">
            <a:avLst/>
          </a:prstGeom>
          <a:noFill/>
          <a:ln w="28575" cap="flat" cmpd="sng" algn="ctr">
            <a:solidFill>
              <a:srgbClr val="C00000">
                <a:alpha val="6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827583" y="145552"/>
            <a:ext cx="820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 этап (с 06.00 (мест.) 12 апреля 2022 года до 06.00 (мест.) 13 апреля 2022 года):</a:t>
            </a:r>
          </a:p>
          <a:p>
            <a:pPr algn="ctr">
              <a:lnSpc>
                <a:spcPts val="1800"/>
              </a:lnSpc>
              <a:defRPr/>
            </a:pP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«Приведение органов управления и сил РСЧС в готовность к реагированию на чрезвычайные ситуации в </a:t>
            </a:r>
            <a:r>
              <a:rPr lang="ru-RU" sz="1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паводкоопасный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период и пожароопасный сезон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endParaRPr lang="ru-RU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27"/>
            <a:ext cx="526690" cy="862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Мониторинг </a:t>
            </a:r>
            <a:r>
              <a:rPr lang="ru-RU" sz="1600" dirty="0" err="1">
                <a:solidFill>
                  <a:srgbClr val="002060"/>
                </a:solidFill>
                <a:latin typeface="Impact" panose="020B0806030902050204" pitchFamily="34" charset="0"/>
              </a:rPr>
              <a:t>лесопожарной</a:t>
            </a:r>
            <a:r>
              <a:rPr lang="ru-RU" sz="1600" dirty="0">
                <a:solidFill>
                  <a:srgbClr val="002060"/>
                </a:solidFill>
                <a:latin typeface="Impact" panose="020B0806030902050204" pitchFamily="34" charset="0"/>
              </a:rPr>
              <a:t> и паводковой обстановки, прогнозирование ее развития с применением имеющихся информационных ресурсов и </a:t>
            </a:r>
            <a:r>
              <a:rPr lang="ru-RU" sz="1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систем</a:t>
            </a:r>
            <a:endParaRPr 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176428"/>
            <a:ext cx="3841111" cy="4581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9" y="1176428"/>
            <a:ext cx="384111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7401</TotalTime>
  <Words>2992</Words>
  <Application>Microsoft Office PowerPoint</Application>
  <PresentationFormat>Экран (4:3)</PresentationFormat>
  <Paragraphs>271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6" baseType="lpstr">
      <vt:lpstr>Arial</vt:lpstr>
      <vt:lpstr>Book Antiqua</vt:lpstr>
      <vt:lpstr>Calibri</vt:lpstr>
      <vt:lpstr>Constantia</vt:lpstr>
      <vt:lpstr>Impact</vt:lpstr>
      <vt:lpstr>Liberation Serif</vt:lpstr>
      <vt:lpstr>PT Astra Serif</vt:lpstr>
      <vt:lpstr>Times New Roman</vt:lpstr>
      <vt:lpstr>Wingdings</vt:lpstr>
      <vt:lpstr>Wingdings 2</vt:lpstr>
      <vt:lpstr>Твердый переплет</vt:lpstr>
      <vt:lpstr>Поток</vt:lpstr>
      <vt:lpstr>Foxit PDF Document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Яковлева Александра Сергеевна</dc:creator>
  <cp:lastModifiedBy>Виталий</cp:lastModifiedBy>
  <cp:revision>550</cp:revision>
  <cp:lastPrinted>2020-10-26T05:32:13Z</cp:lastPrinted>
  <dcterms:created xsi:type="dcterms:W3CDTF">2018-04-20T04:17:53Z</dcterms:created>
  <dcterms:modified xsi:type="dcterms:W3CDTF">2022-04-14T11:39:28Z</dcterms:modified>
</cp:coreProperties>
</file>